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6" r:id="rId1"/>
  </p:sldMasterIdLst>
  <p:notesMasterIdLst>
    <p:notesMasterId r:id="rId19"/>
  </p:notesMasterIdLst>
  <p:handoutMasterIdLst>
    <p:handoutMasterId r:id="rId20"/>
  </p:handoutMasterIdLst>
  <p:sldIdLst>
    <p:sldId id="256" r:id="rId2"/>
    <p:sldId id="273" r:id="rId3"/>
    <p:sldId id="263" r:id="rId4"/>
    <p:sldId id="264" r:id="rId5"/>
    <p:sldId id="265" r:id="rId6"/>
    <p:sldId id="257" r:id="rId7"/>
    <p:sldId id="262" r:id="rId8"/>
    <p:sldId id="258" r:id="rId9"/>
    <p:sldId id="271" r:id="rId10"/>
    <p:sldId id="272" r:id="rId11"/>
    <p:sldId id="261" r:id="rId12"/>
    <p:sldId id="274" r:id="rId13"/>
    <p:sldId id="266" r:id="rId14"/>
    <p:sldId id="267" r:id="rId15"/>
    <p:sldId id="268" r:id="rId16"/>
    <p:sldId id="269" r:id="rId17"/>
    <p:sldId id="270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33" autoAdjust="0"/>
  </p:normalViewPr>
  <p:slideViewPr>
    <p:cSldViewPr snapToGrid="0">
      <p:cViewPr varScale="1">
        <p:scale>
          <a:sx n="154" d="100"/>
          <a:sy n="154" d="100"/>
        </p:scale>
        <p:origin x="2826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1DCC3EE9-E7A7-A5A6-4542-2F03209981D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102AFAFF-53CE-FC01-D17D-97097BB2E38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A57C8F-D0F8-4A18-B692-5F06F246A05F}" type="datetimeFigureOut">
              <a:rPr lang="fr-FR" smtClean="0"/>
              <a:t>27/03/2023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C22D6DDC-6F95-2736-7271-B86661076A9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4DFDDC7-C034-7E55-825C-58BEBA778A3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848D71-68A6-4401-B054-9DC033C0D8B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6049932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A1E9B7-9571-44BE-8A73-F36EB4210828}" type="datetimeFigureOut">
              <a:rPr lang="fr-FR" smtClean="0"/>
              <a:t>27/03/2023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6E6122-8248-42F0-90FF-0942E5DF411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7297629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992A5-7461-473C-8E12-2242F304D899}" type="datetime1">
              <a:rPr lang="fr-FR" smtClean="0"/>
              <a:t>27/03/2023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E38BD-EF57-485D-96CF-FD120D3817D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850939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9E035-E98A-48E9-891D-6249874C728D}" type="datetime1">
              <a:rPr lang="fr-FR" smtClean="0"/>
              <a:t>27/03/2023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E38BD-EF57-485D-96CF-FD120D3817D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904110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B13D56-3309-42E7-9005-DC7E4CFDFF69}" type="datetime1">
              <a:rPr lang="fr-FR" smtClean="0"/>
              <a:t>27/03/2023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E38BD-EF57-485D-96CF-FD120D3817D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11285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70020-A555-4BE0-83B7-099815B50BDA}" type="datetime1">
              <a:rPr lang="fr-FR" smtClean="0"/>
              <a:t>27/03/2023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E38BD-EF57-485D-96CF-FD120D3817D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411723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3139F-22A2-4BA2-B19C-6877909658EF}" type="datetime1">
              <a:rPr lang="fr-FR" smtClean="0"/>
              <a:t>27/03/2023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E38BD-EF57-485D-96CF-FD120D3817D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877932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4886D3-9CC2-4249-B1B5-49A2D1E1B3FF}" type="datetime1">
              <a:rPr lang="fr-FR" smtClean="0"/>
              <a:t>27/03/2023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E38BD-EF57-485D-96CF-FD120D3817D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045239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CD37A-F855-4733-AE7A-9985D9123C47}" type="datetime1">
              <a:rPr lang="fr-FR" smtClean="0"/>
              <a:t>27/03/2023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E38BD-EF57-485D-96CF-FD120D3817D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040555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89BF4-026E-4E74-A3DA-81443A46D508}" type="datetime1">
              <a:rPr lang="fr-FR" smtClean="0"/>
              <a:t>27/03/2023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E38BD-EF57-485D-96CF-FD120D3817D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705540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A932E-36D0-44F7-939B-55B4ED3B0E36}" type="datetime1">
              <a:rPr lang="fr-FR" smtClean="0"/>
              <a:t>27/03/2023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E38BD-EF57-485D-96CF-FD120D3817D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208641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8A5E6-6ACF-4560-86CD-061861412F16}" type="datetime1">
              <a:rPr lang="fr-FR" smtClean="0"/>
              <a:t>27/03/2023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E38BD-EF57-485D-96CF-FD120D3817D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416474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3EA56-AD0B-4053-84D2-ABD6A6FFE1AB}" type="datetime1">
              <a:rPr lang="fr-FR" smtClean="0"/>
              <a:t>27/03/2023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E38BD-EF57-485D-96CF-FD120D3817D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07665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DCED8E-6C58-407A-AF9E-5CA5D306CC0E}" type="datetime1">
              <a:rPr lang="fr-FR" smtClean="0"/>
              <a:t>27/03/2023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E38BD-EF57-485D-96CF-FD120D3817D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109910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18" Type="http://schemas.openxmlformats.org/officeDocument/2006/relationships/image" Target="../media/image38.png"/><Relationship Id="rId3" Type="http://schemas.openxmlformats.org/officeDocument/2006/relationships/image" Target="../media/image2.png"/><Relationship Id="rId21" Type="http://schemas.openxmlformats.org/officeDocument/2006/relationships/image" Target="../media/image41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17" Type="http://schemas.openxmlformats.org/officeDocument/2006/relationships/image" Target="../media/image37.png"/><Relationship Id="rId25" Type="http://schemas.openxmlformats.org/officeDocument/2006/relationships/image" Target="../media/image3.png"/><Relationship Id="rId2" Type="http://schemas.openxmlformats.org/officeDocument/2006/relationships/image" Target="../media/image24.png"/><Relationship Id="rId16" Type="http://schemas.openxmlformats.org/officeDocument/2006/relationships/image" Target="../media/image36.png"/><Relationship Id="rId20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24" Type="http://schemas.openxmlformats.org/officeDocument/2006/relationships/image" Target="../media/image22.png"/><Relationship Id="rId5" Type="http://schemas.openxmlformats.org/officeDocument/2006/relationships/image" Target="../media/image25.png"/><Relationship Id="rId15" Type="http://schemas.openxmlformats.org/officeDocument/2006/relationships/image" Target="../media/image35.png"/><Relationship Id="rId23" Type="http://schemas.openxmlformats.org/officeDocument/2006/relationships/image" Target="../media/image43.png"/><Relationship Id="rId10" Type="http://schemas.openxmlformats.org/officeDocument/2006/relationships/image" Target="../media/image30.png"/><Relationship Id="rId19" Type="http://schemas.openxmlformats.org/officeDocument/2006/relationships/image" Target="../media/image39.png"/><Relationship Id="rId4" Type="http://schemas.openxmlformats.org/officeDocument/2006/relationships/image" Target="../media/image23.png"/><Relationship Id="rId9" Type="http://schemas.openxmlformats.org/officeDocument/2006/relationships/image" Target="../media/image29.png"/><Relationship Id="rId14" Type="http://schemas.openxmlformats.org/officeDocument/2006/relationships/image" Target="../media/image34.png"/><Relationship Id="rId22" Type="http://schemas.openxmlformats.org/officeDocument/2006/relationships/image" Target="../media/image4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7" Type="http://schemas.openxmlformats.org/officeDocument/2006/relationships/image" Target="../media/image10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 descr="Une image contenant mur, intérieur&#10;&#10;Description générée automatiquement">
            <a:extLst>
              <a:ext uri="{FF2B5EF4-FFF2-40B4-BE49-F238E27FC236}">
                <a16:creationId xmlns:a16="http://schemas.microsoft.com/office/drawing/2014/main" id="{91CD9037-023C-19C6-C087-1707293027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1120" y="0"/>
            <a:ext cx="323088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9ADCF115-3A32-7DB7-0F43-8545CFDF13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3770" y="2432132"/>
            <a:ext cx="7688424" cy="1281023"/>
          </a:xfrm>
        </p:spPr>
        <p:txBody>
          <a:bodyPr>
            <a:normAutofit/>
          </a:bodyPr>
          <a:lstStyle/>
          <a:p>
            <a:r>
              <a:rPr lang="fr-FR" dirty="0"/>
              <a:t>Bras à 1 degré de liberté</a:t>
            </a:r>
            <a:br>
              <a:rPr lang="fr-FR" dirty="0"/>
            </a:br>
            <a:r>
              <a:rPr lang="fr-FR" sz="2400" dirty="0"/>
              <a:t>(</a:t>
            </a:r>
            <a:r>
              <a:rPr lang="en-US" sz="2400" dirty="0"/>
              <a:t>1 degree of freedom Drone Bench</a:t>
            </a:r>
            <a:r>
              <a:rPr lang="fr-FR" sz="2400" dirty="0"/>
              <a:t>)</a:t>
            </a:r>
            <a:endParaRPr lang="fr-FR" dirty="0"/>
          </a:p>
        </p:txBody>
      </p:sp>
      <p:pic>
        <p:nvPicPr>
          <p:cNvPr id="4" name="Image 3" descr="Une image contenant texte, arts de la table, vaisselle, assiette&#10;&#10;Description générée automatiquement">
            <a:extLst>
              <a:ext uri="{FF2B5EF4-FFF2-40B4-BE49-F238E27FC236}">
                <a16:creationId xmlns:a16="http://schemas.microsoft.com/office/drawing/2014/main" id="{7C169759-8081-B8CB-E360-E518E11D89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14" y="144551"/>
            <a:ext cx="2095500" cy="695325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6A8A67B9-1CBD-5B0E-A12A-296ABBBEA03E}"/>
              </a:ext>
            </a:extLst>
          </p:cNvPr>
          <p:cNvSpPr txBox="1"/>
          <p:nvPr/>
        </p:nvSpPr>
        <p:spPr>
          <a:xfrm>
            <a:off x="2132625" y="6190229"/>
            <a:ext cx="68284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400" dirty="0"/>
              <a:t>Majeure Systèmes Robotiques &amp; Drones</a:t>
            </a:r>
          </a:p>
          <a:p>
            <a:pPr algn="r"/>
            <a:r>
              <a:rPr lang="fr-FR" sz="1400" dirty="0"/>
              <a:t>Projet réalisé dans le cadre d’un stage M1 (de Novembre 2022 à Mars 2023 / 20 semaines)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34F57CA0-B006-9ED5-80BD-3EC9D68F2A17}"/>
              </a:ext>
            </a:extLst>
          </p:cNvPr>
          <p:cNvSpPr txBox="1"/>
          <p:nvPr/>
        </p:nvSpPr>
        <p:spPr>
          <a:xfrm>
            <a:off x="162214" y="5707435"/>
            <a:ext cx="54569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Encadrants : Conteville Laurie &amp; Griot Rémi 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35705AE8-AB89-793B-2638-92C102802B85}"/>
              </a:ext>
            </a:extLst>
          </p:cNvPr>
          <p:cNvSpPr txBox="1"/>
          <p:nvPr/>
        </p:nvSpPr>
        <p:spPr>
          <a:xfrm>
            <a:off x="3496309" y="4248630"/>
            <a:ext cx="226334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b="1" dirty="0"/>
              <a:t>Pannier Julien</a:t>
            </a:r>
          </a:p>
          <a:p>
            <a:pPr algn="ctr"/>
            <a:r>
              <a:rPr lang="fr-FR" i="1" dirty="0"/>
              <a:t>Soutenance de stage </a:t>
            </a:r>
          </a:p>
          <a:p>
            <a:pPr algn="ctr"/>
            <a:r>
              <a:rPr lang="fr-FR" i="1" dirty="0"/>
              <a:t>28/03/23</a:t>
            </a:r>
          </a:p>
        </p:txBody>
      </p:sp>
      <p:pic>
        <p:nvPicPr>
          <p:cNvPr id="16" name="Image 15" descr="Une image contenant texte&#10;&#10;Description générée automatiquement">
            <a:extLst>
              <a:ext uri="{FF2B5EF4-FFF2-40B4-BE49-F238E27FC236}">
                <a16:creationId xmlns:a16="http://schemas.microsoft.com/office/drawing/2014/main" id="{DC2B172E-0D22-4C26-D9CE-6AA837752F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1500" y="13740"/>
            <a:ext cx="956945" cy="956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8673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2" name="Picture 20">
            <a:extLst>
              <a:ext uri="{FF2B5EF4-FFF2-40B4-BE49-F238E27FC236}">
                <a16:creationId xmlns:a16="http://schemas.microsoft.com/office/drawing/2014/main" id="{52C85139-B208-DE81-E9CD-88BB643827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305" y="1294286"/>
            <a:ext cx="3292235" cy="5099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 3" descr="Une image contenant texte, arts de la table, vaisselle, assiette&#10;&#10;Description générée automatiquement">
            <a:extLst>
              <a:ext uri="{FF2B5EF4-FFF2-40B4-BE49-F238E27FC236}">
                <a16:creationId xmlns:a16="http://schemas.microsoft.com/office/drawing/2014/main" id="{5168BAAD-635B-041A-0FB2-36F1ED40A0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14" y="144551"/>
            <a:ext cx="2095500" cy="695325"/>
          </a:xfrm>
          <a:prstGeom prst="rect">
            <a:avLst/>
          </a:prstGeom>
        </p:spPr>
      </p:pic>
      <p:pic>
        <p:nvPicPr>
          <p:cNvPr id="8" name="Picture 20">
            <a:extLst>
              <a:ext uri="{FF2B5EF4-FFF2-40B4-BE49-F238E27FC236}">
                <a16:creationId xmlns:a16="http://schemas.microsoft.com/office/drawing/2014/main" id="{C86919EC-EB48-14F2-E37C-269E251EE2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6986" y="1439419"/>
            <a:ext cx="1258028" cy="531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3" name="Picture 1">
            <a:extLst>
              <a:ext uri="{FF2B5EF4-FFF2-40B4-BE49-F238E27FC236}">
                <a16:creationId xmlns:a16="http://schemas.microsoft.com/office/drawing/2014/main" id="{2BC46896-D2BE-4B59-FCB3-4D99829EDA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4003" y="1618751"/>
            <a:ext cx="2038350" cy="2029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9AED759-95C5-1BBF-896A-7330818DD5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4794" y="2337674"/>
            <a:ext cx="820011" cy="299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>
            <a:extLst>
              <a:ext uri="{FF2B5EF4-FFF2-40B4-BE49-F238E27FC236}">
                <a16:creationId xmlns:a16="http://schemas.microsoft.com/office/drawing/2014/main" id="{2DE5AD6E-21E3-6951-0823-0C7AFF5D0F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9427" y="3532245"/>
            <a:ext cx="1258028" cy="543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E90735A1-607C-EEE6-1233-3CEB84389B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9682" y="1601055"/>
            <a:ext cx="194494" cy="2083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>
            <a:extLst>
              <a:ext uri="{FF2B5EF4-FFF2-40B4-BE49-F238E27FC236}">
                <a16:creationId xmlns:a16="http://schemas.microsoft.com/office/drawing/2014/main" id="{56FF9911-0A93-5F66-7CAD-75CA228177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0010" y="2334071"/>
            <a:ext cx="820011" cy="299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50146203-B3D5-560C-7C14-224892755E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0804" y="3532244"/>
            <a:ext cx="1258028" cy="543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>
            <a:extLst>
              <a:ext uri="{FF2B5EF4-FFF2-40B4-BE49-F238E27FC236}">
                <a16:creationId xmlns:a16="http://schemas.microsoft.com/office/drawing/2014/main" id="{ECE5557A-B442-63B2-0E59-B4A5DA4495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6934" y="1618751"/>
            <a:ext cx="1465654" cy="445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DF2F71A6-9E18-096F-2792-5BF2BC3EB4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7772" y="1705002"/>
            <a:ext cx="820012" cy="299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1" name="Picture 9">
            <a:extLst>
              <a:ext uri="{FF2B5EF4-FFF2-40B4-BE49-F238E27FC236}">
                <a16:creationId xmlns:a16="http://schemas.microsoft.com/office/drawing/2014/main" id="{05C25914-E020-B0BA-DD59-29247A61AD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9969" y="1940516"/>
            <a:ext cx="1258028" cy="543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C820D30E-D1D6-85F3-0575-04471DE246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5721" y="2286733"/>
            <a:ext cx="200614" cy="543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3" name="Picture 11">
            <a:extLst>
              <a:ext uri="{FF2B5EF4-FFF2-40B4-BE49-F238E27FC236}">
                <a16:creationId xmlns:a16="http://schemas.microsoft.com/office/drawing/2014/main" id="{591E72D7-6B00-BDCF-86CB-2DBC0234AC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9969" y="2706561"/>
            <a:ext cx="1258028" cy="543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F6996DD5-3EBF-75E3-9DC2-2E4FE42F55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0067" y="3014658"/>
            <a:ext cx="191922" cy="655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5" name="Picture 13">
            <a:extLst>
              <a:ext uri="{FF2B5EF4-FFF2-40B4-BE49-F238E27FC236}">
                <a16:creationId xmlns:a16="http://schemas.microsoft.com/office/drawing/2014/main" id="{21F118AB-DE25-C399-2F5F-537F8AD38E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4956" y="3532243"/>
            <a:ext cx="1258028" cy="543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>
            <a:extLst>
              <a:ext uri="{FF2B5EF4-FFF2-40B4-BE49-F238E27FC236}">
                <a16:creationId xmlns:a16="http://schemas.microsoft.com/office/drawing/2014/main" id="{540FCC48-C18B-EEB0-F65F-BA57A81899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5054" y="3241337"/>
            <a:ext cx="820011" cy="299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7" name="Picture 15">
            <a:extLst>
              <a:ext uri="{FF2B5EF4-FFF2-40B4-BE49-F238E27FC236}">
                <a16:creationId xmlns:a16="http://schemas.microsoft.com/office/drawing/2014/main" id="{CA187A46-3647-3EDA-82BD-1B6BDEB2E5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9667" y="3872282"/>
            <a:ext cx="2139902" cy="1839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>
            <a:extLst>
              <a:ext uri="{FF2B5EF4-FFF2-40B4-BE49-F238E27FC236}">
                <a16:creationId xmlns:a16="http://schemas.microsoft.com/office/drawing/2014/main" id="{503DD106-7156-2265-E2A1-E545594E6D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2629" y="3852536"/>
            <a:ext cx="228600" cy="1886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9" name="Picture 17">
            <a:extLst>
              <a:ext uri="{FF2B5EF4-FFF2-40B4-BE49-F238E27FC236}">
                <a16:creationId xmlns:a16="http://schemas.microsoft.com/office/drawing/2014/main" id="{A9BA2BD9-D138-916E-B59E-1AABB492B0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34" y="2866453"/>
            <a:ext cx="1120426" cy="2845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>
            <a:extLst>
              <a:ext uri="{FF2B5EF4-FFF2-40B4-BE49-F238E27FC236}">
                <a16:creationId xmlns:a16="http://schemas.microsoft.com/office/drawing/2014/main" id="{E2EE8BA8-44B4-EE57-DA09-A3C9548B4A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8412" y="3872283"/>
            <a:ext cx="1443113" cy="1839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1" name="Picture 19">
            <a:extLst>
              <a:ext uri="{FF2B5EF4-FFF2-40B4-BE49-F238E27FC236}">
                <a16:creationId xmlns:a16="http://schemas.microsoft.com/office/drawing/2014/main" id="{C87E5A11-2AAB-B557-8B3D-50641C8484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9512" y="5560923"/>
            <a:ext cx="1601574" cy="691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3" name="Picture 21">
            <a:extLst>
              <a:ext uri="{FF2B5EF4-FFF2-40B4-BE49-F238E27FC236}">
                <a16:creationId xmlns:a16="http://schemas.microsoft.com/office/drawing/2014/main" id="{683A223E-3C4D-6543-FFC5-D4058CB3F6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5834" y="4881589"/>
            <a:ext cx="820013" cy="299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4C46F517-E5AE-A773-5C4C-F856678966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E38BD-EF57-485D-96CF-FD120D3817D1}" type="slidenum">
              <a:rPr lang="fr-FR" smtClean="0"/>
              <a:t>10</a:t>
            </a:fld>
            <a:endParaRPr lang="fr-FR"/>
          </a:p>
        </p:txBody>
      </p:sp>
      <p:pic>
        <p:nvPicPr>
          <p:cNvPr id="9" name="Image 8" descr="Une image contenant texte&#10;&#10;Description générée automatiquement">
            <a:extLst>
              <a:ext uri="{FF2B5EF4-FFF2-40B4-BE49-F238E27FC236}">
                <a16:creationId xmlns:a16="http://schemas.microsoft.com/office/drawing/2014/main" id="{4BEBC9E9-936B-ABBE-9BA9-D6D8D9C55311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1500" y="13740"/>
            <a:ext cx="956945" cy="956945"/>
          </a:xfrm>
          <a:prstGeom prst="rect">
            <a:avLst/>
          </a:prstGeom>
        </p:spPr>
      </p:pic>
      <p:sp>
        <p:nvSpPr>
          <p:cNvPr id="12" name="Titre 1">
            <a:extLst>
              <a:ext uri="{FF2B5EF4-FFF2-40B4-BE49-F238E27FC236}">
                <a16:creationId xmlns:a16="http://schemas.microsoft.com/office/drawing/2014/main" id="{25277A6F-2DD8-C976-F523-5B9EB85C6EC1}"/>
              </a:ext>
            </a:extLst>
          </p:cNvPr>
          <p:cNvSpPr txBox="1">
            <a:spLocks/>
          </p:cNvSpPr>
          <p:nvPr/>
        </p:nvSpPr>
        <p:spPr>
          <a:xfrm>
            <a:off x="2926570" y="127161"/>
            <a:ext cx="6795927" cy="843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900"/>
              <a:t>III. </a:t>
            </a:r>
            <a:r>
              <a:rPr lang="fr-FR"/>
              <a:t>L’Interface Homme Machine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23859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0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307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5" dur="indefinite"/>
                                        <p:tgtEl>
                                          <p:spTgt spid="30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mph" presetSubtype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indefinite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9" dur="indefinite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indefinite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2" dur="indefinite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3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indefinite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0" dur="indefinite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indefinite"/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3" dur="indefinite"/>
                                        <p:tgtEl>
                                          <p:spTgt spid="3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indefinite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6" dur="indefinite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3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30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0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4" dur="500"/>
                                        <p:tgtEl>
                                          <p:spTgt spid="3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0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4" dur="500"/>
                                        <p:tgtEl>
                                          <p:spTgt spid="30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7" dur="500"/>
                                        <p:tgtEl>
                                          <p:spTgt spid="3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0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indefinite"/>
                                        <p:tgtEl>
                                          <p:spTgt spid="307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97" dur="indefinite"/>
                                        <p:tgtEl>
                                          <p:spTgt spid="30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indefinite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00" dur="indefinite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indefinite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03" dur="indefinite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indefinite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06" dur="indefinite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indefinite"/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09" dur="indefinite"/>
                                        <p:tgtEl>
                                          <p:spTgt spid="3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indefinite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12" dur="indefinite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7" dur="500"/>
                                        <p:tgtEl>
                                          <p:spTgt spid="30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0" dur="500"/>
                                        <p:tgtEl>
                                          <p:spTgt spid="30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3" dur="500"/>
                                        <p:tgtEl>
                                          <p:spTgt spid="30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6" dur="500"/>
                                        <p:tgtEl>
                                          <p:spTgt spid="30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9" dur="500"/>
                                        <p:tgtEl>
                                          <p:spTgt spid="30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30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9" dur="500"/>
                                        <p:tgtEl>
                                          <p:spTgt spid="30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BADEC615-BE84-8D71-F23F-30FC3A3691F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81"/>
          <a:stretch/>
        </p:blipFill>
        <p:spPr>
          <a:xfrm>
            <a:off x="2349995" y="970685"/>
            <a:ext cx="7492006" cy="5580790"/>
          </a:xfrm>
          <a:prstGeom prst="rect">
            <a:avLst/>
          </a:prstGeom>
        </p:spPr>
      </p:pic>
      <p:pic>
        <p:nvPicPr>
          <p:cNvPr id="4" name="Image 3" descr="Une image contenant texte, arts de la table, vaisselle, assiette&#10;&#10;Description générée automatiquement">
            <a:extLst>
              <a:ext uri="{FF2B5EF4-FFF2-40B4-BE49-F238E27FC236}">
                <a16:creationId xmlns:a16="http://schemas.microsoft.com/office/drawing/2014/main" id="{AFA31AE4-8C91-AE6E-EF68-DE55FD5057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14" y="144551"/>
            <a:ext cx="2095500" cy="695325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35CE1B50-A805-726E-FAE3-087A7608DB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E38BD-EF57-485D-96CF-FD120D3817D1}" type="slidenum">
              <a:rPr lang="fr-FR" smtClean="0"/>
              <a:t>11</a:t>
            </a:fld>
            <a:endParaRPr lang="fr-FR"/>
          </a:p>
        </p:txBody>
      </p:sp>
      <p:pic>
        <p:nvPicPr>
          <p:cNvPr id="8" name="Image 7" descr="Une image contenant texte&#10;&#10;Description générée automatiquement">
            <a:extLst>
              <a:ext uri="{FF2B5EF4-FFF2-40B4-BE49-F238E27FC236}">
                <a16:creationId xmlns:a16="http://schemas.microsoft.com/office/drawing/2014/main" id="{1CCBE431-BB60-4C8F-318C-0A9F2E6CB6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1500" y="13740"/>
            <a:ext cx="956945" cy="956945"/>
          </a:xfrm>
          <a:prstGeom prst="rect">
            <a:avLst/>
          </a:prstGeom>
        </p:spPr>
      </p:pic>
      <p:sp>
        <p:nvSpPr>
          <p:cNvPr id="11" name="Titre 1">
            <a:extLst>
              <a:ext uri="{FF2B5EF4-FFF2-40B4-BE49-F238E27FC236}">
                <a16:creationId xmlns:a16="http://schemas.microsoft.com/office/drawing/2014/main" id="{06B6F827-A9D8-44B7-38E2-1AB5714A7D58}"/>
              </a:ext>
            </a:extLst>
          </p:cNvPr>
          <p:cNvSpPr txBox="1">
            <a:spLocks/>
          </p:cNvSpPr>
          <p:nvPr/>
        </p:nvSpPr>
        <p:spPr>
          <a:xfrm>
            <a:off x="2926570" y="127161"/>
            <a:ext cx="6795927" cy="843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900" dirty="0"/>
              <a:t>III. </a:t>
            </a:r>
            <a:r>
              <a:rPr lang="fr-FR" dirty="0"/>
              <a:t>L’Interface Homme Machine</a:t>
            </a:r>
          </a:p>
        </p:txBody>
      </p: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468A67B1-B671-C73E-605F-53347926D6DE}"/>
              </a:ext>
            </a:extLst>
          </p:cNvPr>
          <p:cNvSpPr txBox="1">
            <a:spLocks/>
          </p:cNvSpPr>
          <p:nvPr/>
        </p:nvSpPr>
        <p:spPr>
          <a:xfrm>
            <a:off x="9486122" y="2004711"/>
            <a:ext cx="261021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200" u="sng" dirty="0"/>
              <a:t>Asservissement :</a:t>
            </a:r>
          </a:p>
          <a:p>
            <a:pPr marL="0" indent="0">
              <a:buNone/>
            </a:pPr>
            <a:r>
              <a:rPr lang="fr-FR" sz="1200" dirty="0"/>
              <a:t>Coefficients PID</a:t>
            </a:r>
          </a:p>
          <a:p>
            <a:pPr marL="0" indent="0">
              <a:buNone/>
            </a:pPr>
            <a:r>
              <a:rPr lang="fr-FR" sz="1200" dirty="0"/>
              <a:t>(</a:t>
            </a:r>
            <a:r>
              <a:rPr lang="fr-FR" sz="1200" dirty="0" err="1"/>
              <a:t>kp</a:t>
            </a:r>
            <a:r>
              <a:rPr lang="fr-FR" sz="1200" dirty="0"/>
              <a:t> ; </a:t>
            </a:r>
            <a:r>
              <a:rPr lang="fr-FR" sz="1200" dirty="0" err="1"/>
              <a:t>ki</a:t>
            </a:r>
            <a:r>
              <a:rPr lang="fr-FR" sz="1200" dirty="0"/>
              <a:t> ; </a:t>
            </a:r>
            <a:r>
              <a:rPr lang="fr-FR" sz="1200" dirty="0" err="1"/>
              <a:t>kd</a:t>
            </a:r>
            <a:r>
              <a:rPr lang="fr-FR" sz="1200" dirty="0"/>
              <a:t>)</a:t>
            </a:r>
          </a:p>
          <a:p>
            <a:pPr marL="0" indent="0">
              <a:buNone/>
            </a:pPr>
            <a:endParaRPr lang="fr-FR" sz="1200" dirty="0"/>
          </a:p>
          <a:p>
            <a:pPr marL="0" indent="0">
              <a:buNone/>
            </a:pPr>
            <a:r>
              <a:rPr lang="fr-FR" sz="1200" u="sng" dirty="0"/>
              <a:t>Commande :</a:t>
            </a:r>
          </a:p>
          <a:p>
            <a:pPr marL="0" indent="0">
              <a:buNone/>
            </a:pPr>
            <a:r>
              <a:rPr lang="fr-FR" sz="1200" dirty="0" err="1"/>
              <a:t>kp</a:t>
            </a:r>
            <a:r>
              <a:rPr lang="fr-FR" sz="1200" dirty="0"/>
              <a:t>*</a:t>
            </a:r>
            <a:r>
              <a:rPr lang="fr-FR" sz="1200" dirty="0" err="1"/>
              <a:t>ErreurP</a:t>
            </a:r>
            <a:r>
              <a:rPr lang="fr-FR" sz="1200" dirty="0"/>
              <a:t> + </a:t>
            </a:r>
            <a:r>
              <a:rPr lang="fr-FR" sz="1200" dirty="0" err="1"/>
              <a:t>ki</a:t>
            </a:r>
            <a:r>
              <a:rPr lang="fr-FR" sz="1200" dirty="0"/>
              <a:t> *</a:t>
            </a:r>
            <a:r>
              <a:rPr lang="fr-FR" sz="1200" dirty="0" err="1"/>
              <a:t>ErreurI</a:t>
            </a:r>
            <a:r>
              <a:rPr lang="fr-FR" sz="1200" dirty="0"/>
              <a:t> + </a:t>
            </a:r>
            <a:r>
              <a:rPr lang="fr-FR" sz="1200" dirty="0" err="1"/>
              <a:t>kd</a:t>
            </a:r>
            <a:r>
              <a:rPr lang="fr-FR" sz="1200" dirty="0"/>
              <a:t>*</a:t>
            </a:r>
            <a:r>
              <a:rPr lang="fr-FR" sz="1200" dirty="0" err="1"/>
              <a:t>ErreurD</a:t>
            </a:r>
            <a:endParaRPr lang="fr-FR" sz="1200" dirty="0"/>
          </a:p>
          <a:p>
            <a:pPr marL="0" indent="0">
              <a:buFont typeface="Arial" panose="020B0604020202020204" pitchFamily="34" charset="0"/>
              <a:buNone/>
            </a:pPr>
            <a:endParaRPr lang="fr-FR" sz="1200" u="sng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fr-FR" sz="1200" u="sng" dirty="0" err="1"/>
              <a:t>ErreurP</a:t>
            </a:r>
            <a:r>
              <a:rPr lang="fr-FR" sz="1200" u="sng" dirty="0"/>
              <a:t> 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sz="1200" dirty="0"/>
              <a:t>Consigne – Position issue du capteur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sz="1200" u="sng" dirty="0" err="1"/>
              <a:t>ErreurI</a:t>
            </a:r>
            <a:r>
              <a:rPr lang="fr-FR" sz="1200" u="sng" dirty="0"/>
              <a:t> 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sz="1200" dirty="0"/>
              <a:t>Cumul des </a:t>
            </a:r>
            <a:r>
              <a:rPr lang="fr-FR" sz="1200" dirty="0" err="1"/>
              <a:t>ErreurP</a:t>
            </a:r>
            <a:endParaRPr lang="fr-FR" sz="12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fr-FR" sz="1200" u="sng" dirty="0" err="1"/>
              <a:t>ErreurD</a:t>
            </a:r>
            <a:r>
              <a:rPr lang="fr-FR" sz="1200" u="sng" dirty="0"/>
              <a:t> 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sz="1200" dirty="0" err="1"/>
              <a:t>ErreurP</a:t>
            </a:r>
            <a:r>
              <a:rPr lang="fr-FR" sz="1200" dirty="0"/>
              <a:t> actuelle – </a:t>
            </a:r>
            <a:r>
              <a:rPr lang="fr-FR" sz="1200" dirty="0" err="1"/>
              <a:t>ErreurP</a:t>
            </a:r>
            <a:r>
              <a:rPr lang="fr-FR" sz="1200" dirty="0"/>
              <a:t> précédente</a:t>
            </a:r>
          </a:p>
        </p:txBody>
      </p:sp>
    </p:spTree>
    <p:extLst>
      <p:ext uri="{BB962C8B-B14F-4D97-AF65-F5344CB8AC3E}">
        <p14:creationId xmlns:p14="http://schemas.microsoft.com/office/powerpoint/2010/main" val="1830679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Une image contenant texte, arts de la table, vaisselle, assiette&#10;&#10;Description générée automatiquement">
            <a:extLst>
              <a:ext uri="{FF2B5EF4-FFF2-40B4-BE49-F238E27FC236}">
                <a16:creationId xmlns:a16="http://schemas.microsoft.com/office/drawing/2014/main" id="{AFA31AE4-8C91-AE6E-EF68-DE55FD5057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14" y="144551"/>
            <a:ext cx="2095500" cy="695325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35CE1B50-A805-726E-FAE3-087A7608DB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E38BD-EF57-485D-96CF-FD120D3817D1}" type="slidenum">
              <a:rPr lang="fr-FR" smtClean="0"/>
              <a:t>12</a:t>
            </a:fld>
            <a:endParaRPr lang="fr-FR"/>
          </a:p>
        </p:txBody>
      </p:sp>
      <p:pic>
        <p:nvPicPr>
          <p:cNvPr id="8" name="Image 7" descr="Une image contenant texte&#10;&#10;Description générée automatiquement">
            <a:extLst>
              <a:ext uri="{FF2B5EF4-FFF2-40B4-BE49-F238E27FC236}">
                <a16:creationId xmlns:a16="http://schemas.microsoft.com/office/drawing/2014/main" id="{1CCBE431-BB60-4C8F-318C-0A9F2E6CB6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1500" y="13740"/>
            <a:ext cx="956945" cy="956945"/>
          </a:xfrm>
          <a:prstGeom prst="rect">
            <a:avLst/>
          </a:prstGeom>
        </p:spPr>
      </p:pic>
      <p:sp>
        <p:nvSpPr>
          <p:cNvPr id="9" name="Titre 1">
            <a:extLst>
              <a:ext uri="{FF2B5EF4-FFF2-40B4-BE49-F238E27FC236}">
                <a16:creationId xmlns:a16="http://schemas.microsoft.com/office/drawing/2014/main" id="{639C4331-8C1D-C448-5238-DF0008A4E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17209"/>
            <a:ext cx="10515600" cy="1325563"/>
          </a:xfrm>
        </p:spPr>
        <p:txBody>
          <a:bodyPr/>
          <a:lstStyle/>
          <a:p>
            <a:r>
              <a:rPr lang="fr-FR" dirty="0"/>
              <a:t>III. </a:t>
            </a:r>
            <a:r>
              <a:rPr lang="fr-FR" sz="4000" dirty="0"/>
              <a:t>L’Interface Homme Machine</a:t>
            </a:r>
            <a:endParaRPr lang="fr-FR" dirty="0"/>
          </a:p>
        </p:txBody>
      </p:sp>
      <p:sp>
        <p:nvSpPr>
          <p:cNvPr id="10" name="Espace réservé du contenu 2">
            <a:extLst>
              <a:ext uri="{FF2B5EF4-FFF2-40B4-BE49-F238E27FC236}">
                <a16:creationId xmlns:a16="http://schemas.microsoft.com/office/drawing/2014/main" id="{3B5DF4DE-778F-FEE9-55E3-F424EBEB65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77709"/>
            <a:ext cx="10515600" cy="4351338"/>
          </a:xfrm>
        </p:spPr>
        <p:txBody>
          <a:bodyPr>
            <a:normAutofit/>
          </a:bodyPr>
          <a:lstStyle/>
          <a:p>
            <a:r>
              <a:rPr lang="fr-FR" sz="2400" u="sng" dirty="0"/>
              <a:t>Fichiers Python :</a:t>
            </a:r>
            <a:r>
              <a:rPr lang="fr-FR" sz="2400" dirty="0"/>
              <a:t>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FR" sz="2400" dirty="0"/>
              <a:t> « Master.py », fichier principal faisant appel aux 3 fichiers suivants.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FR" sz="2400" dirty="0"/>
              <a:t> « GUI_Master.py », dispose de plusieurs classes propres aux différentes extensions de l’IHM (1 classe par mode + 1 classe pour le menu + 1 classe pour la sélection du port COM + 1 classe pour la racine de l’IHM).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FR" sz="2400" dirty="0"/>
              <a:t>« Serial_COM_ctrl.py », propose 1 classe définissant des fonctions relatives à la communication entre le PC et le µC.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FR" sz="2400" dirty="0"/>
              <a:t>« Data_COM_ctrl.py », propose 1 classe contenant la fonction de décodage des chaînes de caractères reçues par le PC.</a:t>
            </a:r>
          </a:p>
          <a:p>
            <a:pPr>
              <a:buFont typeface="Wingdings" panose="05000000000000000000" pitchFamily="2" charset="2"/>
              <a:buChar char="Ø"/>
            </a:pP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735370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Une image contenant texte, arts de la table, vaisselle, assiette&#10;&#10;Description générée automatiquement">
            <a:extLst>
              <a:ext uri="{FF2B5EF4-FFF2-40B4-BE49-F238E27FC236}">
                <a16:creationId xmlns:a16="http://schemas.microsoft.com/office/drawing/2014/main" id="{048D6101-F13A-80D7-C2AB-B3857FA6F9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14" y="144551"/>
            <a:ext cx="2095500" cy="695325"/>
          </a:xfrm>
          <a:prstGeom prst="rect">
            <a:avLst/>
          </a:prstGeom>
        </p:spPr>
      </p:pic>
      <p:sp>
        <p:nvSpPr>
          <p:cNvPr id="6" name="Titre 1">
            <a:extLst>
              <a:ext uri="{FF2B5EF4-FFF2-40B4-BE49-F238E27FC236}">
                <a16:creationId xmlns:a16="http://schemas.microsoft.com/office/drawing/2014/main" id="{92254044-4234-5CCF-1A1A-8029C066A2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17209"/>
            <a:ext cx="10515600" cy="1325563"/>
          </a:xfrm>
        </p:spPr>
        <p:txBody>
          <a:bodyPr/>
          <a:lstStyle/>
          <a:p>
            <a:r>
              <a:rPr lang="fr-FR" dirty="0"/>
              <a:t>IV. </a:t>
            </a:r>
            <a:r>
              <a:rPr lang="fr-FR" sz="4000" dirty="0"/>
              <a:t>Apports Matériels</a:t>
            </a:r>
            <a:endParaRPr lang="fr-FR" dirty="0"/>
          </a:p>
        </p:txBody>
      </p:sp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1F16E1CC-6FB8-1747-FFAD-5376E993DF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77709"/>
            <a:ext cx="10515600" cy="4351338"/>
          </a:xfrm>
        </p:spPr>
        <p:txBody>
          <a:bodyPr/>
          <a:lstStyle/>
          <a:p>
            <a:r>
              <a:rPr lang="fr-FR" sz="2400" u="sng" dirty="0"/>
              <a:t>Rapporteur en plexiglas 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FR" sz="2400" dirty="0"/>
              <a:t>Conception sur SolidWorks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FR" sz="2400" dirty="0"/>
              <a:t>Fabrication via la découpeuse laser</a:t>
            </a:r>
          </a:p>
          <a:p>
            <a:r>
              <a:rPr lang="fr-FR" sz="2400" u="sng" dirty="0"/>
              <a:t>Nouveau Carter: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FR" sz="2400" dirty="0"/>
              <a:t>Modification de l’ancien modèle sur SolidWorks</a:t>
            </a:r>
          </a:p>
          <a:p>
            <a:endParaRPr lang="fr-FR" u="sng" dirty="0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98494A10-A9C0-99EB-9746-F8A5BD456D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E38BD-EF57-485D-96CF-FD120D3817D1}" type="slidenum">
              <a:rPr lang="fr-FR" smtClean="0"/>
              <a:t>13</a:t>
            </a:fld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A75FC30A-D886-932D-32F6-CED487384C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5183" y="1955628"/>
            <a:ext cx="3279100" cy="1764205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7FE702BD-A20D-431C-8AEC-35696A7473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6023" y="1955628"/>
            <a:ext cx="2049910" cy="1764206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7FBF10E2-5D66-613A-4D77-1302E0A0F4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1548" y="4326713"/>
            <a:ext cx="2545469" cy="1973379"/>
          </a:xfrm>
          <a:prstGeom prst="rect">
            <a:avLst/>
          </a:prstGeom>
        </p:spPr>
      </p:pic>
      <p:pic>
        <p:nvPicPr>
          <p:cNvPr id="3" name="Image 2" descr="Une image contenant texte&#10;&#10;Description générée automatiquement">
            <a:extLst>
              <a:ext uri="{FF2B5EF4-FFF2-40B4-BE49-F238E27FC236}">
                <a16:creationId xmlns:a16="http://schemas.microsoft.com/office/drawing/2014/main" id="{AE49C646-F19A-F58D-38B2-03981291E11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1500" y="13740"/>
            <a:ext cx="956945" cy="956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120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Une image contenant texte, arts de la table, vaisselle, assiette&#10;&#10;Description générée automatiquement">
            <a:extLst>
              <a:ext uri="{FF2B5EF4-FFF2-40B4-BE49-F238E27FC236}">
                <a16:creationId xmlns:a16="http://schemas.microsoft.com/office/drawing/2014/main" id="{99B7AE89-BE0E-23F5-07B2-C33B0BCF83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14" y="144551"/>
            <a:ext cx="2095500" cy="695325"/>
          </a:xfrm>
          <a:prstGeom prst="rect">
            <a:avLst/>
          </a:prstGeom>
        </p:spPr>
      </p:pic>
      <p:sp>
        <p:nvSpPr>
          <p:cNvPr id="6" name="Titre 1">
            <a:extLst>
              <a:ext uri="{FF2B5EF4-FFF2-40B4-BE49-F238E27FC236}">
                <a16:creationId xmlns:a16="http://schemas.microsoft.com/office/drawing/2014/main" id="{13554C49-B371-CEDF-EF4B-DF05A1D604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17209"/>
            <a:ext cx="10515600" cy="1325563"/>
          </a:xfrm>
        </p:spPr>
        <p:txBody>
          <a:bodyPr/>
          <a:lstStyle/>
          <a:p>
            <a:r>
              <a:rPr lang="fr-FR" dirty="0"/>
              <a:t>V. </a:t>
            </a:r>
            <a:r>
              <a:rPr lang="fr-FR" sz="4000" dirty="0"/>
              <a:t>Conclusion</a:t>
            </a:r>
            <a:endParaRPr lang="fr-FR" dirty="0"/>
          </a:p>
        </p:txBody>
      </p:sp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FFDB4A52-45D1-F796-7D5F-92AD55FCC9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77709"/>
            <a:ext cx="10515600" cy="4351338"/>
          </a:xfrm>
        </p:spPr>
        <p:txBody>
          <a:bodyPr>
            <a:normAutofit/>
          </a:bodyPr>
          <a:lstStyle/>
          <a:p>
            <a:r>
              <a:rPr lang="fr-FR" sz="2400" u="sng" dirty="0"/>
              <a:t>Intérêts pour l’entreprise: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FR" sz="2400" dirty="0"/>
              <a:t>Déploiement possible du projet pour des premiers cours/TP.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FR" sz="2400" dirty="0"/>
              <a:t>Projet « vitrine » pour l’I’Lab.</a:t>
            </a:r>
          </a:p>
          <a:p>
            <a:r>
              <a:rPr lang="fr-FR" sz="2400" u="sng" dirty="0"/>
              <a:t>Apports personnels: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/>
              <a:t>Hard Skills </a:t>
            </a:r>
            <a:r>
              <a:rPr lang="fr-FR" sz="2400" dirty="0"/>
              <a:t>: Python, C, STM32, SolidWorks.</a:t>
            </a:r>
            <a:endParaRPr lang="fr-FR" sz="2400" dirty="0">
              <a:solidFill>
                <a:schemeClr val="accent1">
                  <a:lumMod val="75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/>
              <a:t>Soft Skills </a:t>
            </a:r>
            <a:r>
              <a:rPr lang="fr-FR" sz="2400" dirty="0"/>
              <a:t>: Autonomie, Adaptation, Prise de décisions, Aisance à l’oral.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B0703DA1-B305-8F86-3BC5-E75062FCD7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E38BD-EF57-485D-96CF-FD120D3817D1}" type="slidenum">
              <a:rPr lang="fr-FR" smtClean="0"/>
              <a:t>14</a:t>
            </a:fld>
            <a:endParaRPr lang="fr-FR"/>
          </a:p>
        </p:txBody>
      </p: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04A92412-771A-CA57-1445-1AE8526D64A7}"/>
              </a:ext>
            </a:extLst>
          </p:cNvPr>
          <p:cNvGrpSpPr/>
          <p:nvPr/>
        </p:nvGrpSpPr>
        <p:grpSpPr>
          <a:xfrm>
            <a:off x="6634318" y="4065619"/>
            <a:ext cx="1976282" cy="602822"/>
            <a:chOff x="7238510" y="4409808"/>
            <a:chExt cx="1976282" cy="602822"/>
          </a:xfrm>
        </p:grpSpPr>
        <p:sp>
          <p:nvSpPr>
            <p:cNvPr id="8" name="Flèche : bas 7">
              <a:extLst>
                <a:ext uri="{FF2B5EF4-FFF2-40B4-BE49-F238E27FC236}">
                  <a16:creationId xmlns:a16="http://schemas.microsoft.com/office/drawing/2014/main" id="{0A96FA2F-FD2F-C159-A1BC-3317853D7EE2}"/>
                </a:ext>
              </a:extLst>
            </p:cNvPr>
            <p:cNvSpPr/>
            <p:nvPr/>
          </p:nvSpPr>
          <p:spPr>
            <a:xfrm rot="10800000">
              <a:off x="8790039" y="4409808"/>
              <a:ext cx="424753" cy="487713"/>
            </a:xfrm>
            <a:prstGeom prst="downArrow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C6856DC8-B27D-5816-192E-8F0CC7A38098}"/>
                </a:ext>
              </a:extLst>
            </p:cNvPr>
            <p:cNvSpPr txBox="1"/>
            <p:nvPr/>
          </p:nvSpPr>
          <p:spPr>
            <a:xfrm>
              <a:off x="7238510" y="4489410"/>
              <a:ext cx="155153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800" dirty="0">
                  <a:solidFill>
                    <a:schemeClr val="accent1">
                      <a:lumMod val="75000"/>
                    </a:schemeClr>
                  </a:solidFill>
                </a:rPr>
                <a:t>LEVEL UP</a:t>
              </a:r>
              <a:endParaRPr lang="fr-FR" sz="2800" dirty="0"/>
            </a:p>
          </p:txBody>
        </p:sp>
      </p:grpSp>
      <p:pic>
        <p:nvPicPr>
          <p:cNvPr id="3" name="Image 2" descr="Une image contenant texte&#10;&#10;Description générée automatiquement">
            <a:extLst>
              <a:ext uri="{FF2B5EF4-FFF2-40B4-BE49-F238E27FC236}">
                <a16:creationId xmlns:a16="http://schemas.microsoft.com/office/drawing/2014/main" id="{C95D34A2-CBA6-F712-A279-1A81B17502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1500" y="13740"/>
            <a:ext cx="956945" cy="956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414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Une image contenant texte, arts de la table, vaisselle, assiette&#10;&#10;Description générée automatiquement">
            <a:extLst>
              <a:ext uri="{FF2B5EF4-FFF2-40B4-BE49-F238E27FC236}">
                <a16:creationId xmlns:a16="http://schemas.microsoft.com/office/drawing/2014/main" id="{9612B18D-1C14-C5C6-6913-A07C2BDC24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14" y="144551"/>
            <a:ext cx="2095500" cy="695325"/>
          </a:xfrm>
          <a:prstGeom prst="rect">
            <a:avLst/>
          </a:prstGeom>
        </p:spPr>
      </p:pic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07B7C3F8-9544-E992-8F53-BD610DDF0C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77709"/>
            <a:ext cx="10515600" cy="4351338"/>
          </a:xfrm>
        </p:spPr>
        <p:txBody>
          <a:bodyPr/>
          <a:lstStyle/>
          <a:p>
            <a:r>
              <a:rPr lang="fr-FR" sz="2400" u="sng" dirty="0"/>
              <a:t>Place du stage dans mon projet professionnel: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FR" sz="2400" dirty="0"/>
              <a:t>1</a:t>
            </a:r>
            <a:r>
              <a:rPr lang="fr-FR" sz="2400" baseline="30000" dirty="0"/>
              <a:t>ère</a:t>
            </a:r>
            <a:r>
              <a:rPr lang="fr-FR" sz="2400" dirty="0"/>
              <a:t> expérience professionnelle en robotique &amp; drone (CV).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FR" sz="2400" dirty="0"/>
              <a:t>Vient valider mon envie de travailler dans ce domaine.</a:t>
            </a:r>
          </a:p>
          <a:p>
            <a:pPr>
              <a:buFont typeface="Wingdings" panose="05000000000000000000" pitchFamily="2" charset="2"/>
              <a:buChar char="Ø"/>
            </a:pPr>
            <a:endParaRPr lang="fr-FR" dirty="0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8D89BA1C-51D3-3AA6-62BC-759A9DDDF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E38BD-EF57-485D-96CF-FD120D3817D1}" type="slidenum">
              <a:rPr lang="fr-FR" smtClean="0"/>
              <a:t>15</a:t>
            </a:fld>
            <a:endParaRPr lang="fr-FR"/>
          </a:p>
        </p:txBody>
      </p:sp>
      <p:pic>
        <p:nvPicPr>
          <p:cNvPr id="3" name="Image 2" descr="Une image contenant texte&#10;&#10;Description générée automatiquement">
            <a:extLst>
              <a:ext uri="{FF2B5EF4-FFF2-40B4-BE49-F238E27FC236}">
                <a16:creationId xmlns:a16="http://schemas.microsoft.com/office/drawing/2014/main" id="{87FD7D71-7F58-1409-67CE-8F6134C22A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1500" y="13740"/>
            <a:ext cx="956945" cy="956945"/>
          </a:xfrm>
          <a:prstGeom prst="rect">
            <a:avLst/>
          </a:prstGeom>
        </p:spPr>
      </p:pic>
      <p:sp>
        <p:nvSpPr>
          <p:cNvPr id="10" name="Titre 1">
            <a:extLst>
              <a:ext uri="{FF2B5EF4-FFF2-40B4-BE49-F238E27FC236}">
                <a16:creationId xmlns:a16="http://schemas.microsoft.com/office/drawing/2014/main" id="{EE4D460F-B34C-B37C-C7BD-4466D2BF7A37}"/>
              </a:ext>
            </a:extLst>
          </p:cNvPr>
          <p:cNvSpPr txBox="1">
            <a:spLocks/>
          </p:cNvSpPr>
          <p:nvPr/>
        </p:nvSpPr>
        <p:spPr>
          <a:xfrm>
            <a:off x="838200" y="91720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/>
              <a:t>V. </a:t>
            </a:r>
            <a:r>
              <a:rPr lang="fr-FR" sz="4000"/>
              <a:t>Conclusion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36210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Une image contenant texte, arts de la table, vaisselle, assiette&#10;&#10;Description générée automatiquement">
            <a:extLst>
              <a:ext uri="{FF2B5EF4-FFF2-40B4-BE49-F238E27FC236}">
                <a16:creationId xmlns:a16="http://schemas.microsoft.com/office/drawing/2014/main" id="{61F71289-4CCB-BB70-3960-9F6C196072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14" y="144551"/>
            <a:ext cx="2095500" cy="695325"/>
          </a:xfrm>
          <a:prstGeom prst="rect">
            <a:avLst/>
          </a:prstGeom>
        </p:spPr>
      </p:pic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C2E48219-74F9-A2F4-213C-1F8136B162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77709"/>
            <a:ext cx="10515600" cy="4351338"/>
          </a:xfrm>
        </p:spPr>
        <p:txBody>
          <a:bodyPr>
            <a:normAutofit/>
          </a:bodyPr>
          <a:lstStyle/>
          <a:p>
            <a:r>
              <a:rPr lang="fr-FR" sz="2400" u="sng" dirty="0"/>
              <a:t>Idées de développements ultérieurs: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FR" sz="2400" dirty="0"/>
              <a:t>Nouvel organe pour la liaison pivot.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FR" sz="2400" dirty="0"/>
              <a:t>Miniaturisation du dispositif.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FR" sz="2400" dirty="0"/>
              <a:t>Tests de l’impact de la forme des hélices.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FR" sz="2400" dirty="0"/>
              <a:t>Butée mécanique, protections et bouton d’arrêt d’urgence.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FR" sz="2400" dirty="0"/>
              <a:t>Ajout d’un nouvel axe de rotation.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178D1999-D223-C073-D301-A412F7ABDC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E38BD-EF57-485D-96CF-FD120D3817D1}" type="slidenum">
              <a:rPr lang="fr-FR" smtClean="0"/>
              <a:t>16</a:t>
            </a:fld>
            <a:endParaRPr lang="fr-FR"/>
          </a:p>
        </p:txBody>
      </p:sp>
      <p:pic>
        <p:nvPicPr>
          <p:cNvPr id="11" name="Image 10" descr="Une image contenant texte&#10;&#10;Description générée automatiquement">
            <a:extLst>
              <a:ext uri="{FF2B5EF4-FFF2-40B4-BE49-F238E27FC236}">
                <a16:creationId xmlns:a16="http://schemas.microsoft.com/office/drawing/2014/main" id="{863F3B70-55D6-5776-BCB4-18F41F04BB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1500" y="13740"/>
            <a:ext cx="956945" cy="956945"/>
          </a:xfrm>
          <a:prstGeom prst="rect">
            <a:avLst/>
          </a:prstGeom>
        </p:spPr>
      </p:pic>
      <p:sp>
        <p:nvSpPr>
          <p:cNvPr id="14" name="Titre 1">
            <a:extLst>
              <a:ext uri="{FF2B5EF4-FFF2-40B4-BE49-F238E27FC236}">
                <a16:creationId xmlns:a16="http://schemas.microsoft.com/office/drawing/2014/main" id="{9E293357-ADD1-3FB0-3B50-F6E54F3576C7}"/>
              </a:ext>
            </a:extLst>
          </p:cNvPr>
          <p:cNvSpPr txBox="1">
            <a:spLocks/>
          </p:cNvSpPr>
          <p:nvPr/>
        </p:nvSpPr>
        <p:spPr>
          <a:xfrm>
            <a:off x="838200" y="91720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/>
              <a:t>V. </a:t>
            </a:r>
            <a:r>
              <a:rPr lang="fr-FR" sz="4000"/>
              <a:t>Conclusion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8270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texte&#10;&#10;Description générée automatiquement">
            <a:extLst>
              <a:ext uri="{FF2B5EF4-FFF2-40B4-BE49-F238E27FC236}">
                <a16:creationId xmlns:a16="http://schemas.microsoft.com/office/drawing/2014/main" id="{837A0580-7CFA-4334-DF49-611B4F50BD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1500" y="13740"/>
            <a:ext cx="956945" cy="956945"/>
          </a:xfrm>
          <a:prstGeom prst="rect">
            <a:avLst/>
          </a:prstGeom>
        </p:spPr>
      </p:pic>
      <p:pic>
        <p:nvPicPr>
          <p:cNvPr id="4" name="Image 3" descr="Une image contenant texte, arts de la table, vaisselle, assiette&#10;&#10;Description générée automatiquement">
            <a:extLst>
              <a:ext uri="{FF2B5EF4-FFF2-40B4-BE49-F238E27FC236}">
                <a16:creationId xmlns:a16="http://schemas.microsoft.com/office/drawing/2014/main" id="{FB4B4E88-0449-92A3-B4B2-7446CC3A40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14" y="144551"/>
            <a:ext cx="2095500" cy="695325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7FD16AFE-997C-A398-46A4-1F3CF1C5D318}"/>
              </a:ext>
            </a:extLst>
          </p:cNvPr>
          <p:cNvSpPr txBox="1"/>
          <p:nvPr/>
        </p:nvSpPr>
        <p:spPr>
          <a:xfrm>
            <a:off x="1064833" y="3044279"/>
            <a:ext cx="1006233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dirty="0">
                <a:solidFill>
                  <a:schemeClr val="accent1">
                    <a:lumMod val="75000"/>
                  </a:schemeClr>
                </a:solidFill>
              </a:rPr>
              <a:t>JE VOUS REMERCIE DE VOTRE ATTENTION !</a:t>
            </a:r>
          </a:p>
        </p:txBody>
      </p:sp>
    </p:spTree>
    <p:extLst>
      <p:ext uri="{BB962C8B-B14F-4D97-AF65-F5344CB8AC3E}">
        <p14:creationId xmlns:p14="http://schemas.microsoft.com/office/powerpoint/2010/main" val="30255426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9562B71F-F800-5025-3E79-00CCCC4663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E38BD-EF57-485D-96CF-FD120D3817D1}" type="slidenum">
              <a:rPr lang="fr-FR" smtClean="0"/>
              <a:t>2</a:t>
            </a:fld>
            <a:endParaRPr lang="fr-FR" dirty="0"/>
          </a:p>
        </p:txBody>
      </p:sp>
      <p:pic>
        <p:nvPicPr>
          <p:cNvPr id="3" name="Image 2" descr="Une image contenant texte, arts de la table, vaisselle, assiette&#10;&#10;Description générée automatiquement">
            <a:extLst>
              <a:ext uri="{FF2B5EF4-FFF2-40B4-BE49-F238E27FC236}">
                <a16:creationId xmlns:a16="http://schemas.microsoft.com/office/drawing/2014/main" id="{4215B97C-B2AB-5F94-F53C-56F11BF77A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14" y="144551"/>
            <a:ext cx="2095500" cy="695325"/>
          </a:xfrm>
          <a:prstGeom prst="rect">
            <a:avLst/>
          </a:prstGeom>
        </p:spPr>
      </p:pic>
      <p:sp>
        <p:nvSpPr>
          <p:cNvPr id="6" name="Titre 1">
            <a:extLst>
              <a:ext uri="{FF2B5EF4-FFF2-40B4-BE49-F238E27FC236}">
                <a16:creationId xmlns:a16="http://schemas.microsoft.com/office/drawing/2014/main" id="{CE955C85-905A-C06A-4B98-031F91478D94}"/>
              </a:ext>
            </a:extLst>
          </p:cNvPr>
          <p:cNvSpPr txBox="1">
            <a:spLocks/>
          </p:cNvSpPr>
          <p:nvPr/>
        </p:nvSpPr>
        <p:spPr>
          <a:xfrm>
            <a:off x="990600" y="1069609"/>
            <a:ext cx="2461727" cy="69532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Sommaire</a:t>
            </a:r>
          </a:p>
        </p:txBody>
      </p:sp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C39B09CD-CEFC-5647-E09B-1EC32B9C97BE}"/>
              </a:ext>
            </a:extLst>
          </p:cNvPr>
          <p:cNvSpPr txBox="1">
            <a:spLocks/>
          </p:cNvSpPr>
          <p:nvPr/>
        </p:nvSpPr>
        <p:spPr>
          <a:xfrm>
            <a:off x="838200" y="2377709"/>
            <a:ext cx="4368282" cy="228759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romanUcPeriod"/>
            </a:pPr>
            <a:r>
              <a:rPr lang="fr-FR" sz="2400" dirty="0" err="1"/>
              <a:t>Working</a:t>
            </a:r>
            <a:r>
              <a:rPr lang="fr-FR" sz="2400" dirty="0"/>
              <a:t> </a:t>
            </a:r>
            <a:r>
              <a:rPr lang="fr-FR" sz="2400" dirty="0" err="1"/>
              <a:t>environment</a:t>
            </a:r>
            <a:endParaRPr lang="fr-FR" sz="2400" dirty="0"/>
          </a:p>
          <a:p>
            <a:pPr marL="514350" indent="-514350">
              <a:buFont typeface="+mj-lt"/>
              <a:buAutoNum type="romanUcPeriod"/>
            </a:pPr>
            <a:r>
              <a:rPr lang="fr-FR" sz="2400" dirty="0"/>
              <a:t>Mise en contexte</a:t>
            </a:r>
          </a:p>
          <a:p>
            <a:pPr marL="514350" indent="-514350">
              <a:buFont typeface="+mj-lt"/>
              <a:buAutoNum type="romanUcPeriod"/>
            </a:pPr>
            <a:r>
              <a:rPr lang="fr-FR" sz="2400" dirty="0"/>
              <a:t>L’Interface Homme Machine</a:t>
            </a:r>
          </a:p>
          <a:p>
            <a:pPr marL="514350" indent="-514350">
              <a:buFont typeface="+mj-lt"/>
              <a:buAutoNum type="romanUcPeriod"/>
            </a:pPr>
            <a:r>
              <a:rPr lang="fr-FR" sz="2400" dirty="0"/>
              <a:t>Apports Matériels</a:t>
            </a:r>
          </a:p>
          <a:p>
            <a:pPr marL="514350" indent="-514350">
              <a:buFont typeface="+mj-lt"/>
              <a:buAutoNum type="romanUcPeriod"/>
            </a:pPr>
            <a:r>
              <a:rPr lang="fr-FR" sz="2400" dirty="0"/>
              <a:t>Conclusion</a:t>
            </a:r>
          </a:p>
        </p:txBody>
      </p:sp>
      <p:sp>
        <p:nvSpPr>
          <p:cNvPr id="8" name="Espace réservé du contenu 2">
            <a:extLst>
              <a:ext uri="{FF2B5EF4-FFF2-40B4-BE49-F238E27FC236}">
                <a16:creationId xmlns:a16="http://schemas.microsoft.com/office/drawing/2014/main" id="{8032AA9F-4661-FDCA-C7D1-E5F4BC9822A7}"/>
              </a:ext>
            </a:extLst>
          </p:cNvPr>
          <p:cNvSpPr txBox="1">
            <a:spLocks/>
          </p:cNvSpPr>
          <p:nvPr/>
        </p:nvSpPr>
        <p:spPr>
          <a:xfrm>
            <a:off x="10846820" y="2380819"/>
            <a:ext cx="505418" cy="228759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400" dirty="0"/>
              <a:t>3</a:t>
            </a:r>
          </a:p>
          <a:p>
            <a:pPr marL="0" indent="0">
              <a:buNone/>
            </a:pPr>
            <a:r>
              <a:rPr lang="fr-FR" sz="2400" dirty="0"/>
              <a:t>6</a:t>
            </a:r>
          </a:p>
          <a:p>
            <a:pPr marL="0" indent="0">
              <a:buNone/>
            </a:pPr>
            <a:r>
              <a:rPr lang="fr-FR" sz="2400" dirty="0"/>
              <a:t>8</a:t>
            </a:r>
          </a:p>
          <a:p>
            <a:pPr marL="0" indent="0">
              <a:buNone/>
            </a:pPr>
            <a:r>
              <a:rPr lang="fr-FR" sz="2400" dirty="0"/>
              <a:t>13</a:t>
            </a:r>
          </a:p>
          <a:p>
            <a:pPr marL="0" indent="0">
              <a:buNone/>
            </a:pPr>
            <a:r>
              <a:rPr lang="fr-FR" sz="2400" dirty="0"/>
              <a:t>14</a:t>
            </a:r>
          </a:p>
        </p:txBody>
      </p:sp>
      <p:pic>
        <p:nvPicPr>
          <p:cNvPr id="9" name="Image 8" descr="Une image contenant texte&#10;&#10;Description générée automatiquement">
            <a:extLst>
              <a:ext uri="{FF2B5EF4-FFF2-40B4-BE49-F238E27FC236}">
                <a16:creationId xmlns:a16="http://schemas.microsoft.com/office/drawing/2014/main" id="{5F000E9C-2A1C-58C4-462D-45A61E1F9D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1500" y="13740"/>
            <a:ext cx="956945" cy="956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024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 descr="Une image contenant texte, bâtiment, herbe, plein air&#10;&#10;Description générée automatiquement">
            <a:extLst>
              <a:ext uri="{FF2B5EF4-FFF2-40B4-BE49-F238E27FC236}">
                <a16:creationId xmlns:a16="http://schemas.microsoft.com/office/drawing/2014/main" id="{2C4D8FE5-2DE7-5E4D-BDB3-8947583923C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62"/>
          <a:stretch/>
        </p:blipFill>
        <p:spPr>
          <a:xfrm>
            <a:off x="5959151" y="0"/>
            <a:ext cx="6232850" cy="6862143"/>
          </a:xfrm>
          <a:prstGeom prst="rect">
            <a:avLst/>
          </a:prstGeom>
        </p:spPr>
      </p:pic>
      <p:pic>
        <p:nvPicPr>
          <p:cNvPr id="3" name="Image 2" descr="Une image contenant texte&#10;&#10;Description générée automatiquement">
            <a:extLst>
              <a:ext uri="{FF2B5EF4-FFF2-40B4-BE49-F238E27FC236}">
                <a16:creationId xmlns:a16="http://schemas.microsoft.com/office/drawing/2014/main" id="{99DC381A-4E9A-EEE0-5766-4194B4C6E9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1500" y="13740"/>
            <a:ext cx="956945" cy="956945"/>
          </a:xfrm>
          <a:prstGeom prst="rect">
            <a:avLst/>
          </a:prstGeom>
        </p:spPr>
      </p:pic>
      <p:pic>
        <p:nvPicPr>
          <p:cNvPr id="4" name="Image 3" descr="Une image contenant texte, arts de la table, vaisselle, assiette&#10;&#10;Description générée automatiquement">
            <a:extLst>
              <a:ext uri="{FF2B5EF4-FFF2-40B4-BE49-F238E27FC236}">
                <a16:creationId xmlns:a16="http://schemas.microsoft.com/office/drawing/2014/main" id="{A45D33CD-7C64-869A-00D9-CC1EFE4E5D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14" y="144551"/>
            <a:ext cx="2095500" cy="695325"/>
          </a:xfrm>
          <a:prstGeom prst="rect">
            <a:avLst/>
          </a:prstGeom>
        </p:spPr>
      </p:pic>
      <p:sp>
        <p:nvSpPr>
          <p:cNvPr id="6" name="Titre 1">
            <a:extLst>
              <a:ext uri="{FF2B5EF4-FFF2-40B4-BE49-F238E27FC236}">
                <a16:creationId xmlns:a16="http://schemas.microsoft.com/office/drawing/2014/main" id="{A35A0483-D8FC-C638-2047-F1B67F40E2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17209"/>
            <a:ext cx="10515600" cy="1325563"/>
          </a:xfrm>
        </p:spPr>
        <p:txBody>
          <a:bodyPr/>
          <a:lstStyle/>
          <a:p>
            <a:r>
              <a:rPr lang="en-US" dirty="0"/>
              <a:t>I. </a:t>
            </a:r>
            <a:r>
              <a:rPr lang="en-US" sz="4000" dirty="0"/>
              <a:t>Working environment</a:t>
            </a:r>
            <a:endParaRPr lang="en-US" dirty="0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10E46EEC-CA22-195B-1880-4A9E7D5585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E38BD-EF57-485D-96CF-FD120D3817D1}" type="slidenum">
              <a:rPr lang="fr-FR" smtClean="0"/>
              <a:t>3</a:t>
            </a:fld>
            <a:endParaRPr lang="fr-FR" dirty="0"/>
          </a:p>
        </p:txBody>
      </p:sp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701BF9C1-7683-5B90-88B5-D73F3828EC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77709"/>
            <a:ext cx="5120951" cy="4351338"/>
          </a:xfrm>
        </p:spPr>
        <p:txBody>
          <a:bodyPr/>
          <a:lstStyle/>
          <a:p>
            <a:r>
              <a:rPr lang="en-US" sz="2400" u="sng" dirty="0"/>
              <a:t>The school Efrei Paris :</a:t>
            </a:r>
            <a:r>
              <a:rPr lang="en-US" sz="2400" dirty="0"/>
              <a:t>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/>
              <a:t>Originally named “French school of radio electricity, electronics and informatics” (1936).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/>
              <a:t>Delivers Engineer Titles since 1957.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/>
              <a:t>Part of the university Paris-Panthéon-</a:t>
            </a:r>
            <a:r>
              <a:rPr lang="en-US" sz="2400" dirty="0" err="1"/>
              <a:t>Assas</a:t>
            </a:r>
            <a:r>
              <a:rPr lang="en-US" sz="2400" dirty="0"/>
              <a:t> since 2022.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/>
              <a:t>Campuses in the Parisian area &amp; Bordeaux.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5070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 descr="Une image contenant sol, intérieur, meubles, espace&#10;&#10;Description générée automatiquement">
            <a:extLst>
              <a:ext uri="{FF2B5EF4-FFF2-40B4-BE49-F238E27FC236}">
                <a16:creationId xmlns:a16="http://schemas.microsoft.com/office/drawing/2014/main" id="{68371A62-3011-FBE4-FEA0-A60D0B16C2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93" r="5670"/>
          <a:stretch/>
        </p:blipFill>
        <p:spPr>
          <a:xfrm>
            <a:off x="5959150" y="0"/>
            <a:ext cx="6232850" cy="6858000"/>
          </a:xfrm>
          <a:prstGeom prst="rect">
            <a:avLst/>
          </a:prstGeom>
        </p:spPr>
      </p:pic>
      <p:pic>
        <p:nvPicPr>
          <p:cNvPr id="4" name="Image 3" descr="Une image contenant texte, arts de la table, vaisselle, assiette&#10;&#10;Description générée automatiquement">
            <a:extLst>
              <a:ext uri="{FF2B5EF4-FFF2-40B4-BE49-F238E27FC236}">
                <a16:creationId xmlns:a16="http://schemas.microsoft.com/office/drawing/2014/main" id="{4211B682-6888-3ADD-C5CA-4453E62F93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14" y="144551"/>
            <a:ext cx="2095500" cy="695325"/>
          </a:xfrm>
          <a:prstGeom prst="rect">
            <a:avLst/>
          </a:prstGeom>
        </p:spPr>
      </p:pic>
      <p:sp>
        <p:nvSpPr>
          <p:cNvPr id="6" name="Titre 1">
            <a:extLst>
              <a:ext uri="{FF2B5EF4-FFF2-40B4-BE49-F238E27FC236}">
                <a16:creationId xmlns:a16="http://schemas.microsoft.com/office/drawing/2014/main" id="{500252BB-A0EA-11F6-E277-2AAC303F2A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17209"/>
            <a:ext cx="10515600" cy="1325563"/>
          </a:xfrm>
        </p:spPr>
        <p:txBody>
          <a:bodyPr/>
          <a:lstStyle/>
          <a:p>
            <a:r>
              <a:rPr lang="en-US" dirty="0"/>
              <a:t>I. </a:t>
            </a:r>
            <a:r>
              <a:rPr lang="en-US" sz="4000" dirty="0"/>
              <a:t>Working environment</a:t>
            </a:r>
            <a:endParaRPr lang="en-US" dirty="0"/>
          </a:p>
        </p:txBody>
      </p:sp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5332033E-9C2C-04FF-22A5-11D6AAE37C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77709"/>
            <a:ext cx="5120950" cy="4351338"/>
          </a:xfrm>
        </p:spPr>
        <p:txBody>
          <a:bodyPr/>
          <a:lstStyle/>
          <a:p>
            <a:r>
              <a:rPr lang="en-US" sz="2400" u="sng" dirty="0"/>
              <a:t>The Innovation’Lab:</a:t>
            </a:r>
            <a:r>
              <a:rPr lang="en-US" sz="2400" dirty="0"/>
              <a:t>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/>
              <a:t>Entity of Efrei Paris since 2021 (from the building’s construction).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/>
              <a:t>Workspace delivering tools for school or personal projects.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/>
              <a:t>Tools : 3D Printers &amp; Laser-cutting machine.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/>
              <a:t>Opportunities to make your projects from scratch. 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A464E3C6-6755-5FB2-9737-D62370F9D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E38BD-EF57-485D-96CF-FD120D3817D1}" type="slidenum">
              <a:rPr lang="fr-FR" smtClean="0"/>
              <a:t>4</a:t>
            </a:fld>
            <a:endParaRPr lang="fr-FR"/>
          </a:p>
        </p:txBody>
      </p:sp>
      <p:pic>
        <p:nvPicPr>
          <p:cNvPr id="3" name="Image 2" descr="Une image contenant texte&#10;&#10;Description générée automatiquement">
            <a:extLst>
              <a:ext uri="{FF2B5EF4-FFF2-40B4-BE49-F238E27FC236}">
                <a16:creationId xmlns:a16="http://schemas.microsoft.com/office/drawing/2014/main" id="{FD213DFF-D8A8-0447-7003-D7762D059E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1500" y="13740"/>
            <a:ext cx="956945" cy="956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392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 descr="Une image contenant intérieur, acier, métro&#10;&#10;Description générée automatiquement">
            <a:extLst>
              <a:ext uri="{FF2B5EF4-FFF2-40B4-BE49-F238E27FC236}">
                <a16:creationId xmlns:a16="http://schemas.microsoft.com/office/drawing/2014/main" id="{5C17A2FA-1E6F-548F-4393-9B889A95AE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75" r="21906"/>
          <a:stretch/>
        </p:blipFill>
        <p:spPr>
          <a:xfrm>
            <a:off x="5959151" y="0"/>
            <a:ext cx="6232850" cy="6858000"/>
          </a:xfrm>
          <a:prstGeom prst="rect">
            <a:avLst/>
          </a:prstGeom>
        </p:spPr>
      </p:pic>
      <p:pic>
        <p:nvPicPr>
          <p:cNvPr id="4" name="Image 3" descr="Une image contenant texte, arts de la table, vaisselle, assiette&#10;&#10;Description générée automatiquement">
            <a:extLst>
              <a:ext uri="{FF2B5EF4-FFF2-40B4-BE49-F238E27FC236}">
                <a16:creationId xmlns:a16="http://schemas.microsoft.com/office/drawing/2014/main" id="{E2DBADC1-B2B7-AC43-7AB5-40232BE197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14" y="144551"/>
            <a:ext cx="2095500" cy="695325"/>
          </a:xfrm>
          <a:prstGeom prst="rect">
            <a:avLst/>
          </a:prstGeom>
        </p:spPr>
      </p:pic>
      <p:sp>
        <p:nvSpPr>
          <p:cNvPr id="6" name="Titre 1">
            <a:extLst>
              <a:ext uri="{FF2B5EF4-FFF2-40B4-BE49-F238E27FC236}">
                <a16:creationId xmlns:a16="http://schemas.microsoft.com/office/drawing/2014/main" id="{87D11905-50B7-F882-61A3-E71B2F0784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17209"/>
            <a:ext cx="10515600" cy="1325563"/>
          </a:xfrm>
        </p:spPr>
        <p:txBody>
          <a:bodyPr/>
          <a:lstStyle/>
          <a:p>
            <a:r>
              <a:rPr lang="en-US" dirty="0"/>
              <a:t>I. </a:t>
            </a:r>
            <a:r>
              <a:rPr lang="en-US" sz="4000" dirty="0"/>
              <a:t>Working environment</a:t>
            </a:r>
            <a:endParaRPr lang="en-US" dirty="0"/>
          </a:p>
        </p:txBody>
      </p:sp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EB770754-E866-C262-C27E-B42456CD9F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77709"/>
            <a:ext cx="5120951" cy="4351338"/>
          </a:xfrm>
        </p:spPr>
        <p:txBody>
          <a:bodyPr/>
          <a:lstStyle/>
          <a:p>
            <a:r>
              <a:rPr lang="en-US" sz="2400" u="sng" dirty="0"/>
              <a:t>Members of the Drone Bench project:</a:t>
            </a:r>
            <a:r>
              <a:rPr lang="en-US" sz="2400" dirty="0"/>
              <a:t>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/>
              <a:t>Mr. GRIOT, manager of the I’Lab.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/>
              <a:t>Mrs. CONTEVILLE, teacher-researcher and head teacher of </a:t>
            </a:r>
            <a:r>
              <a:rPr lang="en-US" sz="2400" dirty="0" err="1"/>
              <a:t>Efrei’s</a:t>
            </a:r>
            <a:r>
              <a:rPr lang="en-US" sz="2400" dirty="0"/>
              <a:t> major Robotics Systems &amp; Drones.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/>
              <a:t>Mr. N’DO, former intern who worked on this project during his M1 internship during 2021/2022.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/>
              <a:t>I : Julien PANNIER, M1 intern who continued working on the Drone Bench (2022/2023).  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CB4AE87C-6383-FC6D-8488-9CCF353E7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E38BD-EF57-485D-96CF-FD120D3817D1}" type="slidenum">
              <a:rPr lang="fr-FR" smtClean="0"/>
              <a:t>5</a:t>
            </a:fld>
            <a:endParaRPr lang="fr-FR"/>
          </a:p>
        </p:txBody>
      </p:sp>
      <p:pic>
        <p:nvPicPr>
          <p:cNvPr id="3" name="Image 2" descr="Une image contenant texte&#10;&#10;Description générée automatiquement">
            <a:extLst>
              <a:ext uri="{FF2B5EF4-FFF2-40B4-BE49-F238E27FC236}">
                <a16:creationId xmlns:a16="http://schemas.microsoft.com/office/drawing/2014/main" id="{ADEFA82A-A373-5875-5527-9FB42CB3F7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1500" y="13740"/>
            <a:ext cx="956945" cy="956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654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DAD3B29-8D7C-B112-A823-9DB7E98077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17209"/>
            <a:ext cx="10515600" cy="1325563"/>
          </a:xfrm>
        </p:spPr>
        <p:txBody>
          <a:bodyPr/>
          <a:lstStyle/>
          <a:p>
            <a:r>
              <a:rPr lang="fr-FR" dirty="0"/>
              <a:t>II. </a:t>
            </a:r>
            <a:r>
              <a:rPr lang="fr-FR" sz="4000" dirty="0"/>
              <a:t>Mise en contexte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8747795-81E4-3871-64E8-55F5A5C7A4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77709"/>
            <a:ext cx="10515600" cy="4351338"/>
          </a:xfrm>
        </p:spPr>
        <p:txBody>
          <a:bodyPr>
            <a:normAutofit/>
          </a:bodyPr>
          <a:lstStyle/>
          <a:p>
            <a:r>
              <a:rPr lang="fr-FR" sz="2400" u="sng" dirty="0"/>
              <a:t>Besoin :</a:t>
            </a:r>
            <a:r>
              <a:rPr lang="fr-FR" sz="2400" dirty="0"/>
              <a:t> Pouvoir fabriquer du matériel pédagogique adaptable et réparable, à faible coût.</a:t>
            </a:r>
          </a:p>
          <a:p>
            <a:r>
              <a:rPr lang="fr-FR" sz="2400" u="sng" dirty="0"/>
              <a:t>Idée :</a:t>
            </a:r>
            <a:r>
              <a:rPr lang="fr-FR" sz="2400" dirty="0"/>
              <a:t> Développer un dispositif pluridisciplinaire via les outils mis à disposition par l’I’LAB.</a:t>
            </a:r>
          </a:p>
          <a:p>
            <a:r>
              <a:rPr lang="fr-FR" sz="2400" u="sng" dirty="0"/>
              <a:t>Opportunité au sein de la majeure SRD :</a:t>
            </a:r>
            <a:r>
              <a:rPr lang="fr-FR" sz="2400" dirty="0"/>
              <a:t> Maquette permettant de comprendre le fonctionnement d’un drone simplifié, ses composants et son asservissement en position (cours d’automatique et de robotique mobile avancée).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08C229F-000E-3542-EEAE-71D0866CD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E38BD-EF57-485D-96CF-FD120D3817D1}" type="slidenum">
              <a:rPr lang="fr-FR" smtClean="0"/>
              <a:t>6</a:t>
            </a:fld>
            <a:endParaRPr lang="fr-FR"/>
          </a:p>
        </p:txBody>
      </p:sp>
      <p:pic>
        <p:nvPicPr>
          <p:cNvPr id="4" name="Image 3" descr="Une image contenant texte, arts de la table, vaisselle, assiette&#10;&#10;Description générée automatiquement">
            <a:extLst>
              <a:ext uri="{FF2B5EF4-FFF2-40B4-BE49-F238E27FC236}">
                <a16:creationId xmlns:a16="http://schemas.microsoft.com/office/drawing/2014/main" id="{41239C1D-6C57-65A3-BA8F-F2DECE27C9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14" y="144551"/>
            <a:ext cx="2095500" cy="695325"/>
          </a:xfrm>
          <a:prstGeom prst="rect">
            <a:avLst/>
          </a:prstGeom>
        </p:spPr>
      </p:pic>
      <p:pic>
        <p:nvPicPr>
          <p:cNvPr id="7" name="Image 6" descr="Une image contenant texte&#10;&#10;Description générée automatiquement">
            <a:extLst>
              <a:ext uri="{FF2B5EF4-FFF2-40B4-BE49-F238E27FC236}">
                <a16:creationId xmlns:a16="http://schemas.microsoft.com/office/drawing/2014/main" id="{336DDEFB-5949-F74B-0E8F-B040B1B196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1500" y="13740"/>
            <a:ext cx="956945" cy="956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164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>
            <a:extLst>
              <a:ext uri="{FF2B5EF4-FFF2-40B4-BE49-F238E27FC236}">
                <a16:creationId xmlns:a16="http://schemas.microsoft.com/office/drawing/2014/main" id="{2A50C5FB-1D74-6FAD-AADB-4903E7C74C8A}"/>
              </a:ext>
            </a:extLst>
          </p:cNvPr>
          <p:cNvSpPr txBox="1"/>
          <p:nvPr/>
        </p:nvSpPr>
        <p:spPr>
          <a:xfrm>
            <a:off x="3949490" y="1244799"/>
            <a:ext cx="1129145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3200" b="1" dirty="0"/>
              <a:t>BRAS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BB0DC3F0-EDF2-932C-577E-ACCECFA980DC}"/>
              </a:ext>
            </a:extLst>
          </p:cNvPr>
          <p:cNvSpPr txBox="1"/>
          <p:nvPr/>
        </p:nvSpPr>
        <p:spPr>
          <a:xfrm>
            <a:off x="2734372" y="2412994"/>
            <a:ext cx="465826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µC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E899DE1D-6490-1013-D7FE-D5013BF58366}"/>
              </a:ext>
            </a:extLst>
          </p:cNvPr>
          <p:cNvSpPr txBox="1"/>
          <p:nvPr/>
        </p:nvSpPr>
        <p:spPr>
          <a:xfrm>
            <a:off x="5234955" y="2138206"/>
            <a:ext cx="1564978" cy="92333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Moteur</a:t>
            </a:r>
          </a:p>
          <a:p>
            <a:pPr algn="ctr"/>
            <a:r>
              <a:rPr lang="fr-FR" dirty="0"/>
              <a:t>+</a:t>
            </a:r>
          </a:p>
          <a:p>
            <a:pPr algn="ctr"/>
            <a:r>
              <a:rPr lang="fr-FR" dirty="0"/>
              <a:t>Hélices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3D9DEB72-85D1-97D4-5D14-4B2504B6AF91}"/>
              </a:ext>
            </a:extLst>
          </p:cNvPr>
          <p:cNvSpPr txBox="1"/>
          <p:nvPr/>
        </p:nvSpPr>
        <p:spPr>
          <a:xfrm>
            <a:off x="991117" y="2048474"/>
            <a:ext cx="595222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IHM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114F1B18-9011-9A3B-E9AC-109909305161}"/>
              </a:ext>
            </a:extLst>
          </p:cNvPr>
          <p:cNvSpPr txBox="1"/>
          <p:nvPr/>
        </p:nvSpPr>
        <p:spPr>
          <a:xfrm>
            <a:off x="675152" y="2414550"/>
            <a:ext cx="1207236" cy="646986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3200" b="1" dirty="0"/>
              <a:t>PC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116F9479-C9A9-8D14-C0CA-E38F23AE6E47}"/>
              </a:ext>
            </a:extLst>
          </p:cNvPr>
          <p:cNvSpPr txBox="1"/>
          <p:nvPr/>
        </p:nvSpPr>
        <p:spPr>
          <a:xfrm>
            <a:off x="4038394" y="2412994"/>
            <a:ext cx="583723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ESC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13D5C43E-AA3F-9E16-18A0-4A30F1673CBD}"/>
              </a:ext>
            </a:extLst>
          </p:cNvPr>
          <p:cNvSpPr txBox="1"/>
          <p:nvPr/>
        </p:nvSpPr>
        <p:spPr>
          <a:xfrm>
            <a:off x="5234955" y="4930323"/>
            <a:ext cx="1564978" cy="64633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Centrale inertielle</a:t>
            </a:r>
          </a:p>
        </p:txBody>
      </p:sp>
      <p:cxnSp>
        <p:nvCxnSpPr>
          <p:cNvPr id="28" name="Connecteur droit avec flèche 27">
            <a:extLst>
              <a:ext uri="{FF2B5EF4-FFF2-40B4-BE49-F238E27FC236}">
                <a16:creationId xmlns:a16="http://schemas.microsoft.com/office/drawing/2014/main" id="{F532BCDE-A0B2-FA35-06D9-7BFD45F92AD5}"/>
              </a:ext>
            </a:extLst>
          </p:cNvPr>
          <p:cNvCxnSpPr>
            <a:cxnSpLocks/>
            <a:stCxn id="7" idx="3"/>
            <a:endCxn id="10" idx="1"/>
          </p:cNvCxnSpPr>
          <p:nvPr/>
        </p:nvCxnSpPr>
        <p:spPr>
          <a:xfrm>
            <a:off x="3200198" y="2597660"/>
            <a:ext cx="8381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ZoneTexte 30">
            <a:extLst>
              <a:ext uri="{FF2B5EF4-FFF2-40B4-BE49-F238E27FC236}">
                <a16:creationId xmlns:a16="http://schemas.microsoft.com/office/drawing/2014/main" id="{8AE6343A-8C64-16C6-88B7-CA21AE7273A4}"/>
              </a:ext>
            </a:extLst>
          </p:cNvPr>
          <p:cNvSpPr txBox="1"/>
          <p:nvPr/>
        </p:nvSpPr>
        <p:spPr>
          <a:xfrm>
            <a:off x="2436042" y="2043662"/>
            <a:ext cx="1062486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Firmware</a:t>
            </a:r>
          </a:p>
        </p:txBody>
      </p:sp>
      <p:cxnSp>
        <p:nvCxnSpPr>
          <p:cNvPr id="34" name="Connecteur droit avec flèche 33">
            <a:extLst>
              <a:ext uri="{FF2B5EF4-FFF2-40B4-BE49-F238E27FC236}">
                <a16:creationId xmlns:a16="http://schemas.microsoft.com/office/drawing/2014/main" id="{DAA26642-B497-AED2-B5AE-15134C70D152}"/>
              </a:ext>
            </a:extLst>
          </p:cNvPr>
          <p:cNvCxnSpPr>
            <a:cxnSpLocks/>
            <a:stCxn id="10" idx="3"/>
            <a:endCxn id="8" idx="1"/>
          </p:cNvCxnSpPr>
          <p:nvPr/>
        </p:nvCxnSpPr>
        <p:spPr>
          <a:xfrm>
            <a:off x="4622117" y="2597660"/>
            <a:ext cx="612838" cy="22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 : en angle 40">
            <a:extLst>
              <a:ext uri="{FF2B5EF4-FFF2-40B4-BE49-F238E27FC236}">
                <a16:creationId xmlns:a16="http://schemas.microsoft.com/office/drawing/2014/main" id="{03B19664-3559-660C-48A4-F8E13F15F41B}"/>
              </a:ext>
            </a:extLst>
          </p:cNvPr>
          <p:cNvCxnSpPr>
            <a:cxnSpLocks/>
            <a:stCxn id="11" idx="1"/>
          </p:cNvCxnSpPr>
          <p:nvPr/>
        </p:nvCxnSpPr>
        <p:spPr>
          <a:xfrm rot="10800000">
            <a:off x="2826745" y="2782327"/>
            <a:ext cx="2408211" cy="247116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 : coins arrondis 45">
            <a:extLst>
              <a:ext uri="{FF2B5EF4-FFF2-40B4-BE49-F238E27FC236}">
                <a16:creationId xmlns:a16="http://schemas.microsoft.com/office/drawing/2014/main" id="{09EC4932-82B1-2592-1661-6E9BCA58FEDD}"/>
              </a:ext>
            </a:extLst>
          </p:cNvPr>
          <p:cNvSpPr/>
          <p:nvPr/>
        </p:nvSpPr>
        <p:spPr>
          <a:xfrm>
            <a:off x="2431364" y="1745517"/>
            <a:ext cx="4368569" cy="4041440"/>
          </a:xfrm>
          <a:prstGeom prst="roundRect">
            <a:avLst>
              <a:gd name="adj" fmla="val 5053"/>
            </a:avLst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fr-FR">
              <a:noFill/>
            </a:endParaRPr>
          </a:p>
        </p:txBody>
      </p:sp>
      <p:sp>
        <p:nvSpPr>
          <p:cNvPr id="69" name="ZoneTexte 68">
            <a:extLst>
              <a:ext uri="{FF2B5EF4-FFF2-40B4-BE49-F238E27FC236}">
                <a16:creationId xmlns:a16="http://schemas.microsoft.com/office/drawing/2014/main" id="{496911C1-7750-D119-E72C-B2D9337D6151}"/>
              </a:ext>
            </a:extLst>
          </p:cNvPr>
          <p:cNvSpPr txBox="1"/>
          <p:nvPr/>
        </p:nvSpPr>
        <p:spPr>
          <a:xfrm>
            <a:off x="930733" y="1735885"/>
            <a:ext cx="7203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i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Python</a:t>
            </a:r>
          </a:p>
        </p:txBody>
      </p:sp>
      <p:sp>
        <p:nvSpPr>
          <p:cNvPr id="70" name="ZoneTexte 69">
            <a:extLst>
              <a:ext uri="{FF2B5EF4-FFF2-40B4-BE49-F238E27FC236}">
                <a16:creationId xmlns:a16="http://schemas.microsoft.com/office/drawing/2014/main" id="{4C20050E-350F-7F1C-DD17-373A30146E3F}"/>
              </a:ext>
            </a:extLst>
          </p:cNvPr>
          <p:cNvSpPr txBox="1"/>
          <p:nvPr/>
        </p:nvSpPr>
        <p:spPr>
          <a:xfrm>
            <a:off x="2826744" y="1745516"/>
            <a:ext cx="2810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i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C</a:t>
            </a:r>
          </a:p>
        </p:txBody>
      </p:sp>
      <p:sp>
        <p:nvSpPr>
          <p:cNvPr id="71" name="ZoneTexte 70">
            <a:extLst>
              <a:ext uri="{FF2B5EF4-FFF2-40B4-BE49-F238E27FC236}">
                <a16:creationId xmlns:a16="http://schemas.microsoft.com/office/drawing/2014/main" id="{BBABE72C-3E19-455F-1C70-C98540B147FE}"/>
              </a:ext>
            </a:extLst>
          </p:cNvPr>
          <p:cNvSpPr txBox="1"/>
          <p:nvPr/>
        </p:nvSpPr>
        <p:spPr>
          <a:xfrm>
            <a:off x="1849466" y="2564759"/>
            <a:ext cx="61139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i="1" dirty="0">
                <a:solidFill>
                  <a:srgbClr val="FF0000"/>
                </a:solidFill>
              </a:rPr>
              <a:t>UART</a:t>
            </a:r>
          </a:p>
          <a:p>
            <a:pPr algn="ctr"/>
            <a:r>
              <a:rPr lang="fr-FR" sz="1400" i="1" dirty="0">
                <a:solidFill>
                  <a:srgbClr val="FF0000"/>
                </a:solidFill>
              </a:rPr>
              <a:t>over</a:t>
            </a:r>
          </a:p>
          <a:p>
            <a:pPr algn="ctr"/>
            <a:r>
              <a:rPr lang="fr-FR" sz="1400" i="1" dirty="0">
                <a:solidFill>
                  <a:srgbClr val="FF0000"/>
                </a:solidFill>
              </a:rPr>
              <a:t>USB</a:t>
            </a:r>
          </a:p>
        </p:txBody>
      </p:sp>
      <p:sp>
        <p:nvSpPr>
          <p:cNvPr id="72" name="ZoneTexte 71">
            <a:extLst>
              <a:ext uri="{FF2B5EF4-FFF2-40B4-BE49-F238E27FC236}">
                <a16:creationId xmlns:a16="http://schemas.microsoft.com/office/drawing/2014/main" id="{1D0AFEF9-54DB-5C86-200E-C17B8E9BA6C8}"/>
              </a:ext>
            </a:extLst>
          </p:cNvPr>
          <p:cNvSpPr txBox="1"/>
          <p:nvPr/>
        </p:nvSpPr>
        <p:spPr>
          <a:xfrm>
            <a:off x="3392853" y="2564759"/>
            <a:ext cx="4528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i="1" dirty="0">
                <a:solidFill>
                  <a:srgbClr val="FF0000"/>
                </a:solidFill>
              </a:rPr>
              <a:t>I2C</a:t>
            </a:r>
          </a:p>
        </p:txBody>
      </p:sp>
      <p:sp>
        <p:nvSpPr>
          <p:cNvPr id="74" name="ZoneTexte 73">
            <a:extLst>
              <a:ext uri="{FF2B5EF4-FFF2-40B4-BE49-F238E27FC236}">
                <a16:creationId xmlns:a16="http://schemas.microsoft.com/office/drawing/2014/main" id="{524DA892-2FB0-C63E-1012-DA3C00D291C5}"/>
              </a:ext>
            </a:extLst>
          </p:cNvPr>
          <p:cNvSpPr txBox="1"/>
          <p:nvPr/>
        </p:nvSpPr>
        <p:spPr>
          <a:xfrm>
            <a:off x="5234955" y="3811263"/>
            <a:ext cx="1564978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Potentiomètre</a:t>
            </a:r>
          </a:p>
        </p:txBody>
      </p:sp>
      <p:cxnSp>
        <p:nvCxnSpPr>
          <p:cNvPr id="84" name="Connecteur : en angle 83">
            <a:extLst>
              <a:ext uri="{FF2B5EF4-FFF2-40B4-BE49-F238E27FC236}">
                <a16:creationId xmlns:a16="http://schemas.microsoft.com/office/drawing/2014/main" id="{37666535-936D-1F90-F05E-38AEF4B9C6E8}"/>
              </a:ext>
            </a:extLst>
          </p:cNvPr>
          <p:cNvCxnSpPr>
            <a:cxnSpLocks/>
            <a:stCxn id="74" idx="1"/>
            <a:endCxn id="7" idx="2"/>
          </p:cNvCxnSpPr>
          <p:nvPr/>
        </p:nvCxnSpPr>
        <p:spPr>
          <a:xfrm rot="10800000">
            <a:off x="2967285" y="2782327"/>
            <a:ext cx="2267670" cy="121360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ZoneTexte 98">
            <a:extLst>
              <a:ext uri="{FF2B5EF4-FFF2-40B4-BE49-F238E27FC236}">
                <a16:creationId xmlns:a16="http://schemas.microsoft.com/office/drawing/2014/main" id="{E1EEB079-3DD9-CAD0-1DB9-020A81526899}"/>
              </a:ext>
            </a:extLst>
          </p:cNvPr>
          <p:cNvSpPr txBox="1"/>
          <p:nvPr/>
        </p:nvSpPr>
        <p:spPr>
          <a:xfrm>
            <a:off x="4622118" y="3733725"/>
            <a:ext cx="5328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i="1" dirty="0">
                <a:solidFill>
                  <a:srgbClr val="7030A0"/>
                </a:solidFill>
              </a:rPr>
              <a:t>ADC</a:t>
            </a:r>
          </a:p>
        </p:txBody>
      </p:sp>
      <p:sp>
        <p:nvSpPr>
          <p:cNvPr id="102" name="ZoneTexte 101">
            <a:extLst>
              <a:ext uri="{FF2B5EF4-FFF2-40B4-BE49-F238E27FC236}">
                <a16:creationId xmlns:a16="http://schemas.microsoft.com/office/drawing/2014/main" id="{19B397FA-50EB-1DBE-35E4-CF182F1DB3DE}"/>
              </a:ext>
            </a:extLst>
          </p:cNvPr>
          <p:cNvSpPr txBox="1"/>
          <p:nvPr/>
        </p:nvSpPr>
        <p:spPr>
          <a:xfrm>
            <a:off x="4662106" y="4992900"/>
            <a:ext cx="4528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i="1" dirty="0">
                <a:solidFill>
                  <a:srgbClr val="FF0000"/>
                </a:solidFill>
              </a:rPr>
              <a:t>I2C</a:t>
            </a:r>
          </a:p>
        </p:txBody>
      </p:sp>
      <p:sp>
        <p:nvSpPr>
          <p:cNvPr id="103" name="ZoneTexte 102">
            <a:extLst>
              <a:ext uri="{FF2B5EF4-FFF2-40B4-BE49-F238E27FC236}">
                <a16:creationId xmlns:a16="http://schemas.microsoft.com/office/drawing/2014/main" id="{964BC40A-A9CB-81F4-6221-C409DF998526}"/>
              </a:ext>
            </a:extLst>
          </p:cNvPr>
          <p:cNvSpPr txBox="1"/>
          <p:nvPr/>
        </p:nvSpPr>
        <p:spPr>
          <a:xfrm>
            <a:off x="4616720" y="2564759"/>
            <a:ext cx="6128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i="1" dirty="0">
                <a:solidFill>
                  <a:schemeClr val="accent6"/>
                </a:solidFill>
              </a:rPr>
              <a:t>PWM</a:t>
            </a:r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62415688-6DD2-657D-42CE-E5EFDCCEACC3}"/>
              </a:ext>
            </a:extLst>
          </p:cNvPr>
          <p:cNvSpPr/>
          <p:nvPr/>
        </p:nvSpPr>
        <p:spPr>
          <a:xfrm>
            <a:off x="6928980" y="2412994"/>
            <a:ext cx="373669" cy="36931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0EA92074-7182-D08D-7090-473050E4AC3D}"/>
              </a:ext>
            </a:extLst>
          </p:cNvPr>
          <p:cNvSpPr/>
          <p:nvPr/>
        </p:nvSpPr>
        <p:spPr>
          <a:xfrm>
            <a:off x="6928980" y="3811263"/>
            <a:ext cx="373669" cy="36931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D7A73389-6B45-60BD-9634-60945AD5611D}"/>
              </a:ext>
            </a:extLst>
          </p:cNvPr>
          <p:cNvSpPr/>
          <p:nvPr/>
        </p:nvSpPr>
        <p:spPr>
          <a:xfrm>
            <a:off x="6928980" y="5066058"/>
            <a:ext cx="373669" cy="36931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54" name="Ellipse 53">
            <a:extLst>
              <a:ext uri="{FF2B5EF4-FFF2-40B4-BE49-F238E27FC236}">
                <a16:creationId xmlns:a16="http://schemas.microsoft.com/office/drawing/2014/main" id="{2B8B9C36-DFDD-EAFF-0FE9-15409C9C2CE4}"/>
              </a:ext>
            </a:extLst>
          </p:cNvPr>
          <p:cNvSpPr/>
          <p:nvPr/>
        </p:nvSpPr>
        <p:spPr>
          <a:xfrm>
            <a:off x="3034823" y="2815227"/>
            <a:ext cx="373669" cy="36931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pic>
        <p:nvPicPr>
          <p:cNvPr id="26" name="Image 25" descr="Une image contenant texte, arts de la table, vaisselle, assiette&#10;&#10;Description générée automatiquement">
            <a:extLst>
              <a:ext uri="{FF2B5EF4-FFF2-40B4-BE49-F238E27FC236}">
                <a16:creationId xmlns:a16="http://schemas.microsoft.com/office/drawing/2014/main" id="{0F677D94-3A3F-80AD-5D02-FC4F832E06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14" y="144551"/>
            <a:ext cx="2095500" cy="695325"/>
          </a:xfrm>
          <a:prstGeom prst="rect">
            <a:avLst/>
          </a:prstGeom>
        </p:spPr>
      </p:pic>
      <p:pic>
        <p:nvPicPr>
          <p:cNvPr id="32" name="Image 31">
            <a:extLst>
              <a:ext uri="{FF2B5EF4-FFF2-40B4-BE49-F238E27FC236}">
                <a16:creationId xmlns:a16="http://schemas.microsoft.com/office/drawing/2014/main" id="{CDBEA4F8-A3DB-628A-B749-2F5565AB4A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7816" y="1062678"/>
            <a:ext cx="4456283" cy="5342081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35" name="Ellipse 34">
            <a:extLst>
              <a:ext uri="{FF2B5EF4-FFF2-40B4-BE49-F238E27FC236}">
                <a16:creationId xmlns:a16="http://schemas.microsoft.com/office/drawing/2014/main" id="{FCF6DA22-8259-39AF-AC64-9C19D970A5E2}"/>
              </a:ext>
            </a:extLst>
          </p:cNvPr>
          <p:cNvSpPr/>
          <p:nvPr/>
        </p:nvSpPr>
        <p:spPr>
          <a:xfrm>
            <a:off x="9817454" y="2815162"/>
            <a:ext cx="488719" cy="44510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3F974702-361D-5715-0C8F-BA2A3A4EFC0C}"/>
              </a:ext>
            </a:extLst>
          </p:cNvPr>
          <p:cNvSpPr txBox="1"/>
          <p:nvPr/>
        </p:nvSpPr>
        <p:spPr>
          <a:xfrm>
            <a:off x="8676723" y="2195427"/>
            <a:ext cx="324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5</a:t>
            </a:r>
          </a:p>
        </p:txBody>
      </p:sp>
      <p:sp>
        <p:nvSpPr>
          <p:cNvPr id="37" name="Ellipse 36">
            <a:extLst>
              <a:ext uri="{FF2B5EF4-FFF2-40B4-BE49-F238E27FC236}">
                <a16:creationId xmlns:a16="http://schemas.microsoft.com/office/drawing/2014/main" id="{5D9B4EEA-195B-4BE7-F732-D397F39CBC41}"/>
              </a:ext>
            </a:extLst>
          </p:cNvPr>
          <p:cNvSpPr/>
          <p:nvPr/>
        </p:nvSpPr>
        <p:spPr>
          <a:xfrm>
            <a:off x="10094006" y="4813267"/>
            <a:ext cx="684115" cy="622108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solidFill>
                  <a:schemeClr val="tx1"/>
                </a:solidFill>
              </a:rPr>
              <a:t>v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38" name="Ellipse 37">
            <a:extLst>
              <a:ext uri="{FF2B5EF4-FFF2-40B4-BE49-F238E27FC236}">
                <a16:creationId xmlns:a16="http://schemas.microsoft.com/office/drawing/2014/main" id="{0913FCD3-2406-EE5E-51F0-A2C5A233DDCA}"/>
              </a:ext>
            </a:extLst>
          </p:cNvPr>
          <p:cNvSpPr/>
          <p:nvPr/>
        </p:nvSpPr>
        <p:spPr>
          <a:xfrm>
            <a:off x="10061813" y="3288872"/>
            <a:ext cx="342058" cy="278383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39" name="Ellipse 38">
            <a:extLst>
              <a:ext uri="{FF2B5EF4-FFF2-40B4-BE49-F238E27FC236}">
                <a16:creationId xmlns:a16="http://schemas.microsoft.com/office/drawing/2014/main" id="{3E209BFD-B2E8-6E1B-FABD-9A8B02DB6E88}"/>
              </a:ext>
            </a:extLst>
          </p:cNvPr>
          <p:cNvSpPr/>
          <p:nvPr/>
        </p:nvSpPr>
        <p:spPr>
          <a:xfrm>
            <a:off x="10356727" y="3526507"/>
            <a:ext cx="272311" cy="278382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cxnSp>
        <p:nvCxnSpPr>
          <p:cNvPr id="42" name="Connecteur droit avec flèche 41">
            <a:extLst>
              <a:ext uri="{FF2B5EF4-FFF2-40B4-BE49-F238E27FC236}">
                <a16:creationId xmlns:a16="http://schemas.microsoft.com/office/drawing/2014/main" id="{11351E12-F211-C6EB-401E-CBAA5E9302DE}"/>
              </a:ext>
            </a:extLst>
          </p:cNvPr>
          <p:cNvCxnSpPr>
            <a:cxnSpLocks/>
            <a:endCxn id="39" idx="6"/>
          </p:cNvCxnSpPr>
          <p:nvPr/>
        </p:nvCxnSpPr>
        <p:spPr>
          <a:xfrm flipH="1">
            <a:off x="10629038" y="3597733"/>
            <a:ext cx="626931" cy="67965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avec flèche 42">
            <a:extLst>
              <a:ext uri="{FF2B5EF4-FFF2-40B4-BE49-F238E27FC236}">
                <a16:creationId xmlns:a16="http://schemas.microsoft.com/office/drawing/2014/main" id="{D1BD4E8A-A488-CB99-3ADE-554E5EA4EFBD}"/>
              </a:ext>
            </a:extLst>
          </p:cNvPr>
          <p:cNvCxnSpPr>
            <a:cxnSpLocks/>
            <a:endCxn id="38" idx="3"/>
          </p:cNvCxnSpPr>
          <p:nvPr/>
        </p:nvCxnSpPr>
        <p:spPr>
          <a:xfrm flipV="1">
            <a:off x="9755957" y="3526487"/>
            <a:ext cx="355949" cy="546469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eur droit avec flèche 46">
            <a:extLst>
              <a:ext uri="{FF2B5EF4-FFF2-40B4-BE49-F238E27FC236}">
                <a16:creationId xmlns:a16="http://schemas.microsoft.com/office/drawing/2014/main" id="{95617584-B141-E017-7043-77D166935073}"/>
              </a:ext>
            </a:extLst>
          </p:cNvPr>
          <p:cNvCxnSpPr>
            <a:cxnSpLocks/>
            <a:endCxn id="37" idx="7"/>
          </p:cNvCxnSpPr>
          <p:nvPr/>
        </p:nvCxnSpPr>
        <p:spPr>
          <a:xfrm flipH="1">
            <a:off x="10677935" y="4606111"/>
            <a:ext cx="325353" cy="298262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droit avec flèche 48">
            <a:extLst>
              <a:ext uri="{FF2B5EF4-FFF2-40B4-BE49-F238E27FC236}">
                <a16:creationId xmlns:a16="http://schemas.microsoft.com/office/drawing/2014/main" id="{F1724885-C21E-30CD-E9A4-362D79A2120A}"/>
              </a:ext>
            </a:extLst>
          </p:cNvPr>
          <p:cNvCxnSpPr>
            <a:cxnSpLocks/>
            <a:endCxn id="35" idx="1"/>
          </p:cNvCxnSpPr>
          <p:nvPr/>
        </p:nvCxnSpPr>
        <p:spPr>
          <a:xfrm>
            <a:off x="8927063" y="2412994"/>
            <a:ext cx="961962" cy="46735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ZoneTexte 55">
            <a:extLst>
              <a:ext uri="{FF2B5EF4-FFF2-40B4-BE49-F238E27FC236}">
                <a16:creationId xmlns:a16="http://schemas.microsoft.com/office/drawing/2014/main" id="{BF217EE3-20EB-E652-F4B4-C1F269A99C9F}"/>
              </a:ext>
            </a:extLst>
          </p:cNvPr>
          <p:cNvSpPr txBox="1"/>
          <p:nvPr/>
        </p:nvSpPr>
        <p:spPr>
          <a:xfrm>
            <a:off x="9540896" y="4017908"/>
            <a:ext cx="324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4</a:t>
            </a:r>
          </a:p>
        </p:txBody>
      </p:sp>
      <p:sp>
        <p:nvSpPr>
          <p:cNvPr id="57" name="ZoneTexte 56">
            <a:extLst>
              <a:ext uri="{FF2B5EF4-FFF2-40B4-BE49-F238E27FC236}">
                <a16:creationId xmlns:a16="http://schemas.microsoft.com/office/drawing/2014/main" id="{1827CF52-1D9E-8252-B525-ECE9811F1799}"/>
              </a:ext>
            </a:extLst>
          </p:cNvPr>
          <p:cNvSpPr txBox="1"/>
          <p:nvPr/>
        </p:nvSpPr>
        <p:spPr>
          <a:xfrm>
            <a:off x="11230627" y="3320399"/>
            <a:ext cx="324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3</a:t>
            </a:r>
          </a:p>
        </p:txBody>
      </p:sp>
      <p:sp>
        <p:nvSpPr>
          <p:cNvPr id="58" name="ZoneTexte 57">
            <a:extLst>
              <a:ext uri="{FF2B5EF4-FFF2-40B4-BE49-F238E27FC236}">
                <a16:creationId xmlns:a16="http://schemas.microsoft.com/office/drawing/2014/main" id="{F37C502E-6F2A-9515-37EF-8049D064A0DF}"/>
              </a:ext>
            </a:extLst>
          </p:cNvPr>
          <p:cNvSpPr txBox="1"/>
          <p:nvPr/>
        </p:nvSpPr>
        <p:spPr>
          <a:xfrm>
            <a:off x="10919997" y="4280709"/>
            <a:ext cx="324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1</a:t>
            </a:r>
          </a:p>
        </p:txBody>
      </p:sp>
      <p:cxnSp>
        <p:nvCxnSpPr>
          <p:cNvPr id="59" name="Connecteur droit avec flèche 58">
            <a:extLst>
              <a:ext uri="{FF2B5EF4-FFF2-40B4-BE49-F238E27FC236}">
                <a16:creationId xmlns:a16="http://schemas.microsoft.com/office/drawing/2014/main" id="{91477DEA-3A70-817C-E033-1E4D7A52C88E}"/>
              </a:ext>
            </a:extLst>
          </p:cNvPr>
          <p:cNvCxnSpPr>
            <a:cxnSpLocks/>
            <a:endCxn id="62" idx="6"/>
          </p:cNvCxnSpPr>
          <p:nvPr/>
        </p:nvCxnSpPr>
        <p:spPr>
          <a:xfrm flipH="1" flipV="1">
            <a:off x="10615684" y="4118784"/>
            <a:ext cx="522781" cy="33236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ZoneTexte 60">
            <a:extLst>
              <a:ext uri="{FF2B5EF4-FFF2-40B4-BE49-F238E27FC236}">
                <a16:creationId xmlns:a16="http://schemas.microsoft.com/office/drawing/2014/main" id="{0560EE50-3426-D4F9-6DC2-94901787395B}"/>
              </a:ext>
            </a:extLst>
          </p:cNvPr>
          <p:cNvSpPr txBox="1"/>
          <p:nvPr/>
        </p:nvSpPr>
        <p:spPr>
          <a:xfrm>
            <a:off x="11118109" y="3965939"/>
            <a:ext cx="324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2</a:t>
            </a:r>
          </a:p>
        </p:txBody>
      </p:sp>
      <p:sp>
        <p:nvSpPr>
          <p:cNvPr id="62" name="Ellipse 61">
            <a:extLst>
              <a:ext uri="{FF2B5EF4-FFF2-40B4-BE49-F238E27FC236}">
                <a16:creationId xmlns:a16="http://schemas.microsoft.com/office/drawing/2014/main" id="{A8CDC7BE-A27F-C41F-A3F6-433F5EB34960}"/>
              </a:ext>
            </a:extLst>
          </p:cNvPr>
          <p:cNvSpPr/>
          <p:nvPr/>
        </p:nvSpPr>
        <p:spPr>
          <a:xfrm>
            <a:off x="10214984" y="3843877"/>
            <a:ext cx="400700" cy="549814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63" name="Ellipse 62">
            <a:extLst>
              <a:ext uri="{FF2B5EF4-FFF2-40B4-BE49-F238E27FC236}">
                <a16:creationId xmlns:a16="http://schemas.microsoft.com/office/drawing/2014/main" id="{09AE3166-E8AD-AEB2-549F-1ADDEC089C08}"/>
              </a:ext>
            </a:extLst>
          </p:cNvPr>
          <p:cNvSpPr/>
          <p:nvPr/>
        </p:nvSpPr>
        <p:spPr>
          <a:xfrm>
            <a:off x="4143420" y="2808968"/>
            <a:ext cx="373669" cy="36931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78" name="ZoneTexte 77">
            <a:extLst>
              <a:ext uri="{FF2B5EF4-FFF2-40B4-BE49-F238E27FC236}">
                <a16:creationId xmlns:a16="http://schemas.microsoft.com/office/drawing/2014/main" id="{67EB59D8-E077-BAB4-D7DA-D27317A1BC1E}"/>
              </a:ext>
            </a:extLst>
          </p:cNvPr>
          <p:cNvSpPr txBox="1"/>
          <p:nvPr/>
        </p:nvSpPr>
        <p:spPr>
          <a:xfrm>
            <a:off x="546705" y="5786957"/>
            <a:ext cx="342201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i="1" dirty="0">
                <a:latin typeface="Times New Roman" panose="02020603050405020304" pitchFamily="18" charset="0"/>
                <a:ea typeface="Yu Mincho" panose="02020400000000000000" pitchFamily="18" charset="-128"/>
              </a:rPr>
              <a:t>IHM : Interface Homme Machine</a:t>
            </a:r>
          </a:p>
          <a:p>
            <a:r>
              <a:rPr lang="fr-FR" i="1" dirty="0">
                <a:latin typeface="Times New Roman" panose="02020603050405020304" pitchFamily="18" charset="0"/>
                <a:ea typeface="Yu Mincho" panose="02020400000000000000" pitchFamily="18" charset="-128"/>
              </a:rPr>
              <a:t>µC : Microcontrôleur</a:t>
            </a:r>
          </a:p>
          <a:p>
            <a:r>
              <a:rPr lang="fr-FR" sz="1800" i="1" dirty="0">
                <a:effectLst/>
                <a:latin typeface="Times New Roman" panose="02020603050405020304" pitchFamily="18" charset="0"/>
                <a:ea typeface="Yu Mincho" panose="02020400000000000000" pitchFamily="18" charset="-128"/>
              </a:rPr>
              <a:t>ESC : Electronic Speed Controller</a:t>
            </a:r>
            <a:endParaRPr lang="fr-FR" dirty="0"/>
          </a:p>
        </p:txBody>
      </p:sp>
      <p:sp>
        <p:nvSpPr>
          <p:cNvPr id="2" name="Espace réservé du numéro de diapositive 5">
            <a:extLst>
              <a:ext uri="{FF2B5EF4-FFF2-40B4-BE49-F238E27FC236}">
                <a16:creationId xmlns:a16="http://schemas.microsoft.com/office/drawing/2014/main" id="{09746B64-DE54-5D55-B88A-2FF8E5807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E38BD-EF57-485D-96CF-FD120D3817D1}" type="slidenum">
              <a:rPr lang="fr-FR" smtClean="0"/>
              <a:t>7</a:t>
            </a:fld>
            <a:endParaRPr lang="fr-FR"/>
          </a:p>
        </p:txBody>
      </p:sp>
      <p:sp>
        <p:nvSpPr>
          <p:cNvPr id="20" name="Titre 1">
            <a:extLst>
              <a:ext uri="{FF2B5EF4-FFF2-40B4-BE49-F238E27FC236}">
                <a16:creationId xmlns:a16="http://schemas.microsoft.com/office/drawing/2014/main" id="{06F88DC2-AE88-CA93-CF6F-8798B39B6340}"/>
              </a:ext>
            </a:extLst>
          </p:cNvPr>
          <p:cNvSpPr txBox="1">
            <a:spLocks/>
          </p:cNvSpPr>
          <p:nvPr/>
        </p:nvSpPr>
        <p:spPr>
          <a:xfrm>
            <a:off x="2886849" y="423198"/>
            <a:ext cx="4456284" cy="64633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800" dirty="0"/>
              <a:t>II. </a:t>
            </a:r>
            <a:r>
              <a:rPr lang="fr-FR" sz="4300" dirty="0"/>
              <a:t>Mise en contexte</a:t>
            </a:r>
          </a:p>
        </p:txBody>
      </p:sp>
      <p:pic>
        <p:nvPicPr>
          <p:cNvPr id="21" name="Image 20" descr="Une image contenant texte&#10;&#10;Description générée automatiquement">
            <a:extLst>
              <a:ext uri="{FF2B5EF4-FFF2-40B4-BE49-F238E27FC236}">
                <a16:creationId xmlns:a16="http://schemas.microsoft.com/office/drawing/2014/main" id="{183B0D72-AC5A-B54F-59A6-3C3BAB03D5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1500" y="13740"/>
            <a:ext cx="956945" cy="956945"/>
          </a:xfrm>
          <a:prstGeom prst="rect">
            <a:avLst/>
          </a:prstGeom>
        </p:spPr>
      </p:pic>
      <p:cxnSp>
        <p:nvCxnSpPr>
          <p:cNvPr id="23" name="Connecteur droit avec flèche 22">
            <a:extLst>
              <a:ext uri="{FF2B5EF4-FFF2-40B4-BE49-F238E27FC236}">
                <a16:creationId xmlns:a16="http://schemas.microsoft.com/office/drawing/2014/main" id="{F9620356-52E3-0CDF-3E06-FB0533DD34D8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1889113" y="2597660"/>
            <a:ext cx="84525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Image 32" descr="Une image contenant circuit, Appareils électroniques&#10;&#10;Description générée automatiquement">
            <a:extLst>
              <a:ext uri="{FF2B5EF4-FFF2-40B4-BE49-F238E27FC236}">
                <a16:creationId xmlns:a16="http://schemas.microsoft.com/office/drawing/2014/main" id="{84F0DA3B-A178-8995-729A-00DE2F65648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1" t="16984" r="42000" b="18435"/>
          <a:stretch/>
        </p:blipFill>
        <p:spPr>
          <a:xfrm rot="16200000">
            <a:off x="7415722" y="4567019"/>
            <a:ext cx="1948579" cy="1718208"/>
          </a:xfrm>
          <a:prstGeom prst="rect">
            <a:avLst/>
          </a:prstGeom>
        </p:spPr>
      </p:pic>
      <p:pic>
        <p:nvPicPr>
          <p:cNvPr id="44" name="Image 43" descr="Une image contenant métal&#10;&#10;Description générée automatiquement">
            <a:extLst>
              <a:ext uri="{FF2B5EF4-FFF2-40B4-BE49-F238E27FC236}">
                <a16:creationId xmlns:a16="http://schemas.microsoft.com/office/drawing/2014/main" id="{DE42E51C-2397-CD28-94E1-858BFAEA164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8" t="46492" r="62633" b="32851"/>
          <a:stretch/>
        </p:blipFill>
        <p:spPr>
          <a:xfrm rot="5400000">
            <a:off x="10754467" y="1549617"/>
            <a:ext cx="1712781" cy="752608"/>
          </a:xfrm>
          <a:prstGeom prst="rect">
            <a:avLst/>
          </a:prstGeom>
        </p:spPr>
      </p:pic>
      <p:pic>
        <p:nvPicPr>
          <p:cNvPr id="51" name="Image 50" descr="Une image contenant Appareils électroniques&#10;&#10;Description générée automatiquement">
            <a:extLst>
              <a:ext uri="{FF2B5EF4-FFF2-40B4-BE49-F238E27FC236}">
                <a16:creationId xmlns:a16="http://schemas.microsoft.com/office/drawing/2014/main" id="{C41F3BF6-1D7E-4C4D-2C6F-4836128334C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81" t="40204" r="43311" b="41171"/>
          <a:stretch/>
        </p:blipFill>
        <p:spPr>
          <a:xfrm rot="5400000">
            <a:off x="7314967" y="1290352"/>
            <a:ext cx="1399588" cy="957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117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7" grpId="0" animBg="1"/>
      <p:bldP spid="54" grpId="0" animBg="1"/>
      <p:bldP spid="35" grpId="0" animBg="1"/>
      <p:bldP spid="36" grpId="0"/>
      <p:bldP spid="37" grpId="0" animBg="1"/>
      <p:bldP spid="38" grpId="0" animBg="1"/>
      <p:bldP spid="39" grpId="0" animBg="1"/>
      <p:bldP spid="56" grpId="0"/>
      <p:bldP spid="57" grpId="0"/>
      <p:bldP spid="58" grpId="0"/>
      <p:bldP spid="61" grpId="0"/>
      <p:bldP spid="62" grpId="0" animBg="1"/>
      <p:bldP spid="6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6DFE0CDB-7664-6A30-6264-D5C0D7CDE5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17209"/>
            <a:ext cx="10515600" cy="1325563"/>
          </a:xfrm>
        </p:spPr>
        <p:txBody>
          <a:bodyPr/>
          <a:lstStyle/>
          <a:p>
            <a:r>
              <a:rPr lang="fr-FR" dirty="0"/>
              <a:t>III. </a:t>
            </a:r>
            <a:r>
              <a:rPr lang="fr-FR" sz="4000" dirty="0"/>
              <a:t>L’Interface Homme Machine</a:t>
            </a:r>
            <a:endParaRPr lang="fr-FR" dirty="0"/>
          </a:p>
        </p:txBody>
      </p:sp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09739DA3-6DEF-CE14-5B30-7EFC01A0B6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77709"/>
            <a:ext cx="6259286" cy="4351338"/>
          </a:xfrm>
        </p:spPr>
        <p:txBody>
          <a:bodyPr>
            <a:normAutofit/>
          </a:bodyPr>
          <a:lstStyle/>
          <a:p>
            <a:r>
              <a:rPr lang="fr-FR" sz="2400" u="sng" dirty="0"/>
              <a:t>Mission principale :</a:t>
            </a:r>
            <a:r>
              <a:rPr lang="fr-FR" sz="2400" dirty="0"/>
              <a:t> Développer une IHM pour faciliter la communication entre l’utilisateur et le dispositif (plus ergonomique).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FR" sz="2400" dirty="0"/>
              <a:t>Proposer un renseignement de consigne manuel ou bien une suite de consignes (une séquence de vol) en mode asservi (ou non).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FR" sz="2400" dirty="0"/>
              <a:t>Proposer une récupération des mesures effectuées et mettre à disposition des graphiques.</a:t>
            </a:r>
          </a:p>
          <a:p>
            <a:r>
              <a:rPr lang="fr-FR" sz="2400" u="sng" dirty="0"/>
              <a:t>Mission secondaire :</a:t>
            </a:r>
            <a:r>
              <a:rPr lang="fr-FR" sz="2400" dirty="0"/>
              <a:t> Apporter des modifications matérielles au dispositif.</a:t>
            </a:r>
            <a:endParaRPr lang="fr-FR" sz="2400" u="sng" dirty="0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B6E54500-916A-1BD5-9E0D-563FDB6A0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E38BD-EF57-485D-96CF-FD120D3817D1}" type="slidenum">
              <a:rPr lang="fr-FR" smtClean="0"/>
              <a:t>8</a:t>
            </a:fld>
            <a:endParaRPr lang="fr-FR"/>
          </a:p>
        </p:txBody>
      </p:sp>
      <p:pic>
        <p:nvPicPr>
          <p:cNvPr id="6" name="Image 5" descr="Une image contenant texte, arts de la table, vaisselle, assiette&#10;&#10;Description générée automatiquement">
            <a:extLst>
              <a:ext uri="{FF2B5EF4-FFF2-40B4-BE49-F238E27FC236}">
                <a16:creationId xmlns:a16="http://schemas.microsoft.com/office/drawing/2014/main" id="{DC14DE64-AA93-296D-C620-974AD50ABD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14" y="144551"/>
            <a:ext cx="2095500" cy="695325"/>
          </a:xfrm>
          <a:prstGeom prst="rect">
            <a:avLst/>
          </a:prstGeom>
        </p:spPr>
      </p:pic>
      <p:pic>
        <p:nvPicPr>
          <p:cNvPr id="3" name="Image 2" descr="Une image contenant texte&#10;&#10;Description générée automatiquement">
            <a:extLst>
              <a:ext uri="{FF2B5EF4-FFF2-40B4-BE49-F238E27FC236}">
                <a16:creationId xmlns:a16="http://schemas.microsoft.com/office/drawing/2014/main" id="{35079B13-E6B2-17EA-DADC-CB14171A9C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1500" y="13740"/>
            <a:ext cx="956945" cy="956945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2EBEACEF-4B5B-5580-8043-DC9078F68E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4274" y="2415996"/>
            <a:ext cx="4557516" cy="1013004"/>
          </a:xfrm>
          <a:prstGeom prst="rect">
            <a:avLst/>
          </a:prstGeom>
        </p:spPr>
      </p:pic>
      <p:pic>
        <p:nvPicPr>
          <p:cNvPr id="13" name="Image 12" descr="Une image contenant graphique&#10;&#10;Description générée automatiquement">
            <a:extLst>
              <a:ext uri="{FF2B5EF4-FFF2-40B4-BE49-F238E27FC236}">
                <a16:creationId xmlns:a16="http://schemas.microsoft.com/office/drawing/2014/main" id="{82545FFD-C7E1-5A5E-886F-3C3515FD198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0" t="2616" r="818" b="3740"/>
          <a:stretch/>
        </p:blipFill>
        <p:spPr>
          <a:xfrm>
            <a:off x="6627082" y="3602224"/>
            <a:ext cx="5231363" cy="2383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140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Une image contenant texte, arts de la table, vaisselle, assiette&#10;&#10;Description générée automatiquement">
            <a:extLst>
              <a:ext uri="{FF2B5EF4-FFF2-40B4-BE49-F238E27FC236}">
                <a16:creationId xmlns:a16="http://schemas.microsoft.com/office/drawing/2014/main" id="{AFA31AE4-8C91-AE6E-EF68-DE55FD5057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14" y="144551"/>
            <a:ext cx="2095500" cy="695325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A10CEC4F-5593-9464-9D40-6AB50A383D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0211" y="1351305"/>
            <a:ext cx="1124121" cy="736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>
            <a:extLst>
              <a:ext uri="{FF2B5EF4-FFF2-40B4-BE49-F238E27FC236}">
                <a16:creationId xmlns:a16="http://schemas.microsoft.com/office/drawing/2014/main" id="{A03B4A10-AA2D-7DED-A2BF-8B0882A6D1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6421" y="1530018"/>
            <a:ext cx="2678307" cy="557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5ED808D8-2ED4-8A0E-0DA1-6FFB113E3B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4200" y="2246224"/>
            <a:ext cx="651634" cy="302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>
            <a:extLst>
              <a:ext uri="{FF2B5EF4-FFF2-40B4-BE49-F238E27FC236}">
                <a16:creationId xmlns:a16="http://schemas.microsoft.com/office/drawing/2014/main" id="{DF314983-F6E9-90C4-30EB-D31919D917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7011" y="2352819"/>
            <a:ext cx="194408" cy="550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FCAE19A7-E194-CE73-167B-E8D8E1A155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5436" y="2793070"/>
            <a:ext cx="1258028" cy="524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726E527E-E148-28C6-23CE-BCA425336E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000276" y="3131170"/>
            <a:ext cx="194406" cy="550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>
            <a:extLst>
              <a:ext uri="{FF2B5EF4-FFF2-40B4-BE49-F238E27FC236}">
                <a16:creationId xmlns:a16="http://schemas.microsoft.com/office/drawing/2014/main" id="{1F998206-57DA-D0E4-2409-8E7A851071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9800" y="3285097"/>
            <a:ext cx="898713" cy="320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1" name="Picture 17">
            <a:extLst>
              <a:ext uri="{FF2B5EF4-FFF2-40B4-BE49-F238E27FC236}">
                <a16:creationId xmlns:a16="http://schemas.microsoft.com/office/drawing/2014/main" id="{330798B8-5084-4337-B109-509AEF1CAF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3793" y="3584371"/>
            <a:ext cx="1258028" cy="531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9D583D00-86D2-2434-0CAB-9C1E2EC8C0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4877" y="3916042"/>
            <a:ext cx="194406" cy="550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3" name="Picture 19">
            <a:extLst>
              <a:ext uri="{FF2B5EF4-FFF2-40B4-BE49-F238E27FC236}">
                <a16:creationId xmlns:a16="http://schemas.microsoft.com/office/drawing/2014/main" id="{7E96B3A7-3197-FD5B-D9E6-C3B285ADCD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7010" y="4103986"/>
            <a:ext cx="898713" cy="328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6B3E6FBF-EB74-63E5-6A64-57E671185E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5438" y="4358715"/>
            <a:ext cx="1258028" cy="531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re 1">
            <a:extLst>
              <a:ext uri="{FF2B5EF4-FFF2-40B4-BE49-F238E27FC236}">
                <a16:creationId xmlns:a16="http://schemas.microsoft.com/office/drawing/2014/main" id="{36451E54-B1DB-B91B-2896-66E3BDC608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6570" y="127161"/>
            <a:ext cx="6795927" cy="843825"/>
          </a:xfrm>
        </p:spPr>
        <p:txBody>
          <a:bodyPr>
            <a:normAutofit fontScale="90000"/>
          </a:bodyPr>
          <a:lstStyle/>
          <a:p>
            <a:r>
              <a:rPr lang="fr-FR" sz="4900" dirty="0"/>
              <a:t>III. </a:t>
            </a:r>
            <a:r>
              <a:rPr lang="fr-FR" dirty="0"/>
              <a:t>L’Interface Homme Machine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4063FABA-1859-4C17-D0CA-1F9CE434D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E38BD-EF57-485D-96CF-FD120D3817D1}" type="slidenum">
              <a:rPr lang="fr-FR" smtClean="0"/>
              <a:t>9</a:t>
            </a:fld>
            <a:endParaRPr lang="fr-FR"/>
          </a:p>
        </p:txBody>
      </p:sp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2C70B47B-B1F2-E202-1963-6DE85DE883D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1500" y="13740"/>
            <a:ext cx="956945" cy="956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688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10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1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Thèm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hèm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1469</TotalTime>
  <Words>781</Words>
  <Application>Microsoft Office PowerPoint</Application>
  <PresentationFormat>Grand écran</PresentationFormat>
  <Paragraphs>144</Paragraphs>
  <Slides>17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17</vt:i4>
      </vt:variant>
    </vt:vector>
  </HeadingPairs>
  <TitlesOfParts>
    <vt:vector size="23" baseType="lpstr">
      <vt:lpstr>Arial</vt:lpstr>
      <vt:lpstr>Calibri</vt:lpstr>
      <vt:lpstr>Calibri Light</vt:lpstr>
      <vt:lpstr>Times New Roman</vt:lpstr>
      <vt:lpstr>Wingdings</vt:lpstr>
      <vt:lpstr>Office Theme</vt:lpstr>
      <vt:lpstr>Bras à 1 degré de liberté (1 degree of freedom Drone Bench)</vt:lpstr>
      <vt:lpstr>Présentation PowerPoint</vt:lpstr>
      <vt:lpstr>I. Working environment</vt:lpstr>
      <vt:lpstr>I. Working environment</vt:lpstr>
      <vt:lpstr>I. Working environment</vt:lpstr>
      <vt:lpstr>II. Mise en contexte</vt:lpstr>
      <vt:lpstr>Présentation PowerPoint</vt:lpstr>
      <vt:lpstr>III. L’Interface Homme Machine</vt:lpstr>
      <vt:lpstr>III. L’Interface Homme Machine</vt:lpstr>
      <vt:lpstr>Présentation PowerPoint</vt:lpstr>
      <vt:lpstr>Présentation PowerPoint</vt:lpstr>
      <vt:lpstr>III. L’Interface Homme Machine</vt:lpstr>
      <vt:lpstr>IV. Apports Matériels</vt:lpstr>
      <vt:lpstr>V. Conclusion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Julien PANNIER</dc:creator>
  <cp:lastModifiedBy>Julien PANNIER</cp:lastModifiedBy>
  <cp:revision>74</cp:revision>
  <dcterms:created xsi:type="dcterms:W3CDTF">2023-03-03T13:24:06Z</dcterms:created>
  <dcterms:modified xsi:type="dcterms:W3CDTF">2023-03-27T14:15:18Z</dcterms:modified>
</cp:coreProperties>
</file>